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60" r:id="rId2"/>
    <p:sldId id="498" r:id="rId3"/>
    <p:sldId id="506" r:id="rId4"/>
    <p:sldId id="514" r:id="rId5"/>
    <p:sldId id="515" r:id="rId6"/>
    <p:sldId id="516" r:id="rId7"/>
    <p:sldId id="517" r:id="rId8"/>
    <p:sldId id="525" r:id="rId9"/>
    <p:sldId id="507" r:id="rId10"/>
    <p:sldId id="508" r:id="rId11"/>
    <p:sldId id="509" r:id="rId12"/>
    <p:sldId id="510" r:id="rId13"/>
    <p:sldId id="518" r:id="rId14"/>
    <p:sldId id="519" r:id="rId15"/>
    <p:sldId id="520" r:id="rId16"/>
    <p:sldId id="522" r:id="rId17"/>
    <p:sldId id="523" r:id="rId18"/>
    <p:sldId id="511" r:id="rId19"/>
    <p:sldId id="512" r:id="rId20"/>
    <p:sldId id="513" r:id="rId21"/>
    <p:sldId id="524" r:id="rId22"/>
  </p:sldIdLst>
  <p:sldSz cx="9144000" cy="6858000" type="screen4x3"/>
  <p:notesSz cx="6794500" cy="9906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9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9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2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3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475" algn="l" defTabSz="91419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570" algn="l" defTabSz="91419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664" algn="l" defTabSz="91419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760" algn="l" defTabSz="91419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4405"/>
    <a:srgbClr val="0033A0"/>
    <a:srgbClr val="BCBFE4"/>
    <a:srgbClr val="53565A"/>
    <a:srgbClr val="76BFE4"/>
    <a:srgbClr val="A7A8AA"/>
    <a:srgbClr val="A7D385"/>
    <a:srgbClr val="FFD18E"/>
    <a:srgbClr val="7F99CF"/>
    <a:srgbClr val="EDA1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4595" autoAdjust="0"/>
  </p:normalViewPr>
  <p:slideViewPr>
    <p:cSldViewPr>
      <p:cViewPr>
        <p:scale>
          <a:sx n="91" d="100"/>
          <a:sy n="91" d="100"/>
        </p:scale>
        <p:origin x="-1555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96" y="-1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C4897-7010-4256-A459-F6612E65E1E2}" type="datetimeFigureOut">
              <a:rPr lang="it-IT" smtClean="0"/>
              <a:pPr/>
              <a:t>25/11/2014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F07DC-0DAF-4D57-A3AC-F84BBC1650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4215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E6670FF-B9A6-46EB-8C3A-21E98A8580A9}" type="datetimeFigureOut">
              <a:rPr lang="it-IT"/>
              <a:pPr>
                <a:defRPr/>
              </a:pPr>
              <a:t>25/11/2014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303" tIns="45651" rIns="91303" bIns="45651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8127881-DE8C-4F7E-8F1B-C60CED46E1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8683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9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8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8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75" algn="l" defTabSz="9141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70" algn="l" defTabSz="9141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64" algn="l" defTabSz="9141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60" algn="l" defTabSz="9141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/>
          </p:cNvSpPr>
          <p:nvPr>
            <p:ph type="body" idx="1"/>
          </p:nvPr>
        </p:nvSpPr>
        <p:spPr>
          <a:xfrm>
            <a:off x="904875" y="4705350"/>
            <a:ext cx="4984750" cy="4457700"/>
          </a:xfrm>
          <a:noFill/>
          <a:ln w="9525"/>
        </p:spPr>
        <p:txBody>
          <a:bodyPr/>
          <a:lstStyle/>
          <a:p>
            <a:pPr eaLnBrk="1" hangingPunct="1"/>
            <a:r>
              <a:rPr lang="it-IT" dirty="0" smtClean="0"/>
              <a:t>Nel riquadro</a:t>
            </a:r>
            <a:r>
              <a:rPr lang="it-IT" baseline="0" dirty="0" smtClean="0"/>
              <a:t> in rosso il docente può inserire i riferimenti al libro/i di testo degli studenti</a:t>
            </a:r>
            <a:endParaRPr lang="it-IT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/>
          </p:cNvSpPr>
          <p:nvPr>
            <p:ph type="body" idx="1"/>
          </p:nvPr>
        </p:nvSpPr>
        <p:spPr>
          <a:xfrm>
            <a:off x="904875" y="4705350"/>
            <a:ext cx="4984750" cy="4457700"/>
          </a:xfrm>
          <a:noFill/>
          <a:ln w="9525"/>
        </p:spPr>
        <p:txBody>
          <a:bodyPr/>
          <a:lstStyle/>
          <a:p>
            <a:pPr eaLnBrk="1" hangingPunct="1"/>
            <a:r>
              <a:rPr lang="it-IT" dirty="0" smtClean="0"/>
              <a:t>Nel riquadro</a:t>
            </a:r>
            <a:r>
              <a:rPr lang="it-IT" baseline="0" dirty="0" smtClean="0"/>
              <a:t> in rosso il docente può inserire i riferimenti al libro/i di testo degli studenti</a:t>
            </a:r>
            <a:endParaRPr lang="it-IT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/>
          </p:cNvSpPr>
          <p:nvPr>
            <p:ph type="body" idx="1"/>
          </p:nvPr>
        </p:nvSpPr>
        <p:spPr>
          <a:xfrm>
            <a:off x="904875" y="4705350"/>
            <a:ext cx="4984750" cy="4457700"/>
          </a:xfrm>
          <a:noFill/>
          <a:ln w="9525"/>
        </p:spPr>
        <p:txBody>
          <a:bodyPr/>
          <a:lstStyle/>
          <a:p>
            <a:pPr eaLnBrk="1" hangingPunct="1"/>
            <a:r>
              <a:rPr lang="it-IT" dirty="0" smtClean="0"/>
              <a:t>L’animazione permette di chiarire cosa</a:t>
            </a:r>
            <a:r>
              <a:rPr lang="it-IT" baseline="0" dirty="0" smtClean="0"/>
              <a:t> diventa il corpo umano nei due tipi di contatto</a:t>
            </a:r>
          </a:p>
          <a:p>
            <a:pPr defTabSz="9128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/>
              <a:t>Nel riquadro</a:t>
            </a:r>
            <a:r>
              <a:rPr lang="it-IT" baseline="0" dirty="0" smtClean="0"/>
              <a:t> in rosso il docente può inserire i riferimenti al libro/i di testo degli studenti</a:t>
            </a:r>
            <a:endParaRPr lang="it-IT" dirty="0" smtClean="0"/>
          </a:p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/>
          </p:cNvSpPr>
          <p:nvPr>
            <p:ph type="body" idx="1"/>
          </p:nvPr>
        </p:nvSpPr>
        <p:spPr>
          <a:xfrm>
            <a:off x="904875" y="4705350"/>
            <a:ext cx="4984750" cy="4457700"/>
          </a:xfrm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28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/>
              <a:t>Evidenziate con i colori le zone di pericolosità, zona 1 </a:t>
            </a:r>
            <a:r>
              <a:rPr lang="it-IT" baseline="0" dirty="0" smtClean="0"/>
              <a:t> in verde nessun rischio indicativamente 0,5mA; zona 2 in giallo dove normalmente non si verificano effetti fisiopatologici pericolosi è comunque la soglia di tetanizzazione ma si è ancora in grado di rilasciare la presa; la zona 3 rappresenta la soglia della fibrillazione ventricolare; la zona 4 la più pericolosa oltre a quanto accade nelle zone 2 e 3 ci sono anche gli effetti da ustione. </a:t>
            </a:r>
          </a:p>
          <a:p>
            <a:pPr defTabSz="9128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/>
              <a:t>Nel riquadro</a:t>
            </a:r>
            <a:r>
              <a:rPr lang="it-IT" baseline="0" dirty="0" smtClean="0"/>
              <a:t> in rosso il docente può inserire i riferimenti al libro/i di testo degli studenti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A9615-493F-4256-8D84-F6CB19E75122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/>
          </p:cNvSpPr>
          <p:nvPr>
            <p:ph type="body" idx="1"/>
          </p:nvPr>
        </p:nvSpPr>
        <p:spPr>
          <a:xfrm>
            <a:off x="904875" y="4705350"/>
            <a:ext cx="4984750" cy="4457700"/>
          </a:xfrm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L’animazione permette di commentare con l’aula i</a:t>
            </a:r>
            <a:r>
              <a:rPr lang="it-IT" baseline="0" dirty="0" smtClean="0"/>
              <a:t> 3 gradi di ustione con le relative immagini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A9615-493F-4256-8D84-F6CB19E75122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L’animazione permette di commentare con l’aula i</a:t>
            </a:r>
            <a:r>
              <a:rPr lang="it-IT" baseline="0" dirty="0" smtClean="0"/>
              <a:t> 3 gradi di ustione con le relative immagini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A9615-493F-4256-8D84-F6CB19E75122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L’animazione permette di commentare con l’aula i</a:t>
            </a:r>
            <a:r>
              <a:rPr lang="it-IT" baseline="0" dirty="0" smtClean="0"/>
              <a:t> 3 gradi di ustione con le relative immagini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A9615-493F-4256-8D84-F6CB19E75122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/>
          </p:cNvSpPr>
          <p:nvPr>
            <p:ph type="body" idx="1"/>
          </p:nvPr>
        </p:nvSpPr>
        <p:spPr>
          <a:xfrm>
            <a:off x="904875" y="4705350"/>
            <a:ext cx="4984750" cy="4457700"/>
          </a:xfrm>
          <a:noFill/>
          <a:ln w="9525"/>
        </p:spPr>
        <p:txBody>
          <a:bodyPr/>
          <a:lstStyle/>
          <a:p>
            <a:pPr eaLnBrk="1" hangingPunct="1"/>
            <a:r>
              <a:rPr lang="it-IT" dirty="0" smtClean="0"/>
              <a:t>L’animazione permette nuovamente di interagire con la classe</a:t>
            </a:r>
          </a:p>
          <a:p>
            <a:pPr eaLnBrk="1" hangingPunct="1"/>
            <a:r>
              <a:rPr lang="it-IT" dirty="0" smtClean="0"/>
              <a:t>Prima con i 3 effetti riconducibili allo shock elettrico e poi per le</a:t>
            </a:r>
            <a:r>
              <a:rPr lang="it-IT" baseline="0" dirty="0" smtClean="0"/>
              <a:t> ustioni causate da arco </a:t>
            </a:r>
            <a:r>
              <a:rPr lang="it-IT" baseline="0" dirty="0" err="1" smtClean="0"/>
              <a:t>elet</a:t>
            </a:r>
            <a:endParaRPr lang="it-IT" baseline="0" dirty="0" smtClean="0"/>
          </a:p>
          <a:p>
            <a:pPr eaLnBrk="1" hangingPunct="1"/>
            <a:r>
              <a:rPr lang="it-IT" baseline="0" dirty="0" err="1" smtClean="0"/>
              <a:t>trico</a:t>
            </a:r>
            <a:endParaRPr lang="it-IT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/>
          </p:cNvSpPr>
          <p:nvPr>
            <p:ph type="body" idx="1"/>
          </p:nvPr>
        </p:nvSpPr>
        <p:spPr>
          <a:xfrm>
            <a:off x="904875" y="4705350"/>
            <a:ext cx="4984750" cy="4457700"/>
          </a:xfrm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>
          <a:xfrm>
            <a:off x="388941" y="338141"/>
            <a:ext cx="4706937" cy="4706937"/>
          </a:xfrm>
          <a:prstGeom prst="rect">
            <a:avLst/>
          </a:prstGeom>
          <a:noFill/>
          <a:ln w="28575" cmpd="sng">
            <a:solidFill>
              <a:srgbClr val="0033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10" rIns="91419" bIns="4571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ln w="28575" cmpd="sng">
                <a:solidFill>
                  <a:schemeClr val="tx1"/>
                </a:solidFill>
              </a:ln>
              <a:solidFill>
                <a:srgbClr val="24509A"/>
              </a:solidFill>
            </a:endParaRPr>
          </a:p>
        </p:txBody>
      </p:sp>
      <p:sp>
        <p:nvSpPr>
          <p:cNvPr id="5" name="Rettangolo 4"/>
          <p:cNvSpPr/>
          <p:nvPr userDrawn="1"/>
        </p:nvSpPr>
        <p:spPr>
          <a:xfrm>
            <a:off x="5165728" y="5114925"/>
            <a:ext cx="1393825" cy="1392238"/>
          </a:xfrm>
          <a:prstGeom prst="rect">
            <a:avLst/>
          </a:prstGeom>
          <a:noFill/>
          <a:ln w="28575" cmpd="sng">
            <a:solidFill>
              <a:srgbClr val="DC44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10" rIns="91419" bIns="4571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ln w="38100" cmpd="sng">
                <a:solidFill>
                  <a:schemeClr val="tx1"/>
                </a:solidFill>
              </a:ln>
              <a:solidFill>
                <a:srgbClr val="DF6426"/>
              </a:solidFill>
            </a:endParaRPr>
          </a:p>
        </p:txBody>
      </p:sp>
      <p:sp>
        <p:nvSpPr>
          <p:cNvPr id="11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388941" y="3933825"/>
            <a:ext cx="4706937" cy="1111250"/>
          </a:xfrm>
          <a:prstGeom prst="rect">
            <a:avLst/>
          </a:prstGeom>
        </p:spPr>
        <p:txBody>
          <a:bodyPr lIns="179958" tIns="179958" rIns="179958" bIns="179958"/>
          <a:lstStyle>
            <a:lvl1pPr marL="0" indent="0">
              <a:buNone/>
              <a:defRPr sz="2000" baseline="0">
                <a:solidFill>
                  <a:srgbClr val="DC440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Città, giorno mese anno</a:t>
            </a:r>
          </a:p>
        </p:txBody>
      </p:sp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389467" y="348221"/>
            <a:ext cx="4706299" cy="3356621"/>
          </a:xfrm>
          <a:prstGeom prst="rect">
            <a:avLst/>
          </a:prstGeom>
        </p:spPr>
        <p:txBody>
          <a:bodyPr lIns="179958" tIns="179958" rIns="179958" bIns="179958"/>
          <a:lstStyle>
            <a:lvl1pPr algn="l">
              <a:defRPr sz="2800" baseline="0">
                <a:solidFill>
                  <a:srgbClr val="0033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Titolo presentazione</a:t>
            </a:r>
            <a:endParaRPr lang="it-IT" dirty="0"/>
          </a:p>
        </p:txBody>
      </p:sp>
      <p:pic>
        <p:nvPicPr>
          <p:cNvPr id="8" name="marchio_enel_2.jpg" descr="/Users/mario/Lavori/Enel/enel ppt/PPT 2/marchio_enel_2.jp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343830" y="3316514"/>
            <a:ext cx="1677632" cy="1732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ttotitolo 2"/>
          <p:cNvSpPr>
            <a:spLocks noGrp="1"/>
          </p:cNvSpPr>
          <p:nvPr>
            <p:ph type="subTitle" idx="13" hasCustomPrompt="1"/>
          </p:nvPr>
        </p:nvSpPr>
        <p:spPr>
          <a:xfrm>
            <a:off x="1352530" y="1692003"/>
            <a:ext cx="6704911" cy="4284000"/>
          </a:xfrm>
          <a:prstGeom prst="rect">
            <a:avLst/>
          </a:prstGeom>
        </p:spPr>
        <p:txBody>
          <a:bodyPr lIns="91419" tIns="0" rIns="91419" bIns="45710">
            <a:noAutofit/>
          </a:bodyPr>
          <a:lstStyle>
            <a:lvl1pPr marL="0" indent="0" algn="l">
              <a:lnSpc>
                <a:spcPts val="7200"/>
              </a:lnSpc>
              <a:buNone/>
              <a:defRPr sz="6000" b="1" baseline="0">
                <a:solidFill>
                  <a:srgbClr val="DC4405"/>
                </a:solidFill>
              </a:defRPr>
            </a:lvl1pPr>
            <a:lvl2pPr marL="457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Titolo divisoria</a:t>
            </a:r>
            <a:endParaRPr lang="it-IT" dirty="0"/>
          </a:p>
        </p:txBody>
      </p:sp>
      <p:sp>
        <p:nvSpPr>
          <p:cNvPr id="8" name="Segnaposto data 4"/>
          <p:cNvSpPr txBox="1">
            <a:spLocks/>
          </p:cNvSpPr>
          <p:nvPr userDrawn="1"/>
        </p:nvSpPr>
        <p:spPr>
          <a:xfrm>
            <a:off x="1403648" y="6093296"/>
            <a:ext cx="3600400" cy="365125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defRPr sz="900">
                <a:solidFill>
                  <a:srgbClr val="0033A0"/>
                </a:solidFill>
              </a:defRPr>
            </a:lvl1pPr>
          </a:lstStyle>
          <a:p>
            <a:pPr marL="0" marR="0" lvl="0" indent="0" algn="l" defTabSz="914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Titolo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presentazione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0" marR="0" lvl="0" indent="0" algn="l" defTabSz="914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Roma,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giorno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mese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anno</a:t>
            </a:r>
          </a:p>
          <a:p>
            <a:pPr marL="0" marR="0" lvl="0" indent="0" algn="l" defTabSz="914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rgbClr val="A7A8AA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A7A8AA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egnaposto numero diapositiva 2"/>
          <p:cNvSpPr>
            <a:spLocks noGrp="1"/>
          </p:cNvSpPr>
          <p:nvPr userDrawn="1"/>
        </p:nvSpPr>
        <p:spPr>
          <a:xfrm>
            <a:off x="8090098" y="6309320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2"/>
          <p:cNvSpPr txBox="1">
            <a:spLocks/>
          </p:cNvSpPr>
          <p:nvPr userDrawn="1"/>
        </p:nvSpPr>
        <p:spPr>
          <a:xfrm>
            <a:off x="325440" y="1692275"/>
            <a:ext cx="8355012" cy="4283075"/>
          </a:xfrm>
          <a:prstGeom prst="rect">
            <a:avLst/>
          </a:prstGeom>
        </p:spPr>
        <p:txBody>
          <a:bodyPr lIns="91419" tIns="0" rIns="91419" bIns="4571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95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2" y="1692003"/>
            <a:ext cx="8355600" cy="4284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>
              <a:lnSpc>
                <a:spcPts val="2799"/>
              </a:lnSpc>
              <a:buNone/>
              <a:defRPr sz="1800" baseline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095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19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285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38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 smtClean="0"/>
              <a:t> Testo su una colonna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7" name="Segnaposto numero diapositiva 2"/>
          <p:cNvSpPr>
            <a:spLocks noGrp="1"/>
          </p:cNvSpPr>
          <p:nvPr userDrawn="1"/>
        </p:nvSpPr>
        <p:spPr>
          <a:xfrm>
            <a:off x="8162106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2"/>
          <p:cNvSpPr txBox="1">
            <a:spLocks/>
          </p:cNvSpPr>
          <p:nvPr userDrawn="1"/>
        </p:nvSpPr>
        <p:spPr>
          <a:xfrm>
            <a:off x="325440" y="1692275"/>
            <a:ext cx="8355012" cy="4283075"/>
          </a:xfrm>
          <a:prstGeom prst="rect">
            <a:avLst/>
          </a:prstGeom>
        </p:spPr>
        <p:txBody>
          <a:bodyPr lIns="91419" tIns="0" rIns="91419" bIns="4571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95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2" y="1692003"/>
            <a:ext cx="8355600" cy="4284000"/>
          </a:xfrm>
          <a:prstGeom prst="rect">
            <a:avLst/>
          </a:prstGeom>
        </p:spPr>
        <p:txBody>
          <a:bodyPr lIns="91419" tIns="45710" rIns="91419" bIns="45710" numCol="2" spcCol="287934"/>
          <a:lstStyle>
            <a:lvl1pPr marL="0" indent="0">
              <a:lnSpc>
                <a:spcPts val="2799"/>
              </a:lnSpc>
              <a:buNone/>
              <a:defRPr sz="1800" b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095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19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285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38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 smtClean="0"/>
              <a:t>Testo su due colonne</a:t>
            </a:r>
          </a:p>
        </p:txBody>
      </p:sp>
      <p:sp>
        <p:nvSpPr>
          <p:cNvPr id="13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4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6" name="Segnaposto numero diapositiva 2"/>
          <p:cNvSpPr>
            <a:spLocks noGrp="1"/>
          </p:cNvSpPr>
          <p:nvPr userDrawn="1"/>
        </p:nvSpPr>
        <p:spPr>
          <a:xfrm>
            <a:off x="8162106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2"/>
          <p:cNvSpPr txBox="1">
            <a:spLocks/>
          </p:cNvSpPr>
          <p:nvPr userDrawn="1"/>
        </p:nvSpPr>
        <p:spPr>
          <a:xfrm>
            <a:off x="325440" y="1692275"/>
            <a:ext cx="8355012" cy="4283075"/>
          </a:xfrm>
          <a:prstGeom prst="rect">
            <a:avLst/>
          </a:prstGeom>
        </p:spPr>
        <p:txBody>
          <a:bodyPr lIns="91419" tIns="0" rIns="91419" bIns="4571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95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2" y="1692003"/>
            <a:ext cx="8355600" cy="4284000"/>
          </a:xfrm>
          <a:prstGeom prst="rect">
            <a:avLst/>
          </a:prstGeom>
        </p:spPr>
        <p:txBody>
          <a:bodyPr lIns="91419" tIns="45710" rIns="91419" bIns="45710"/>
          <a:lstStyle>
            <a:lvl1pPr marL="1076079" indent="179346">
              <a:lnSpc>
                <a:spcPts val="2100"/>
              </a:lnSpc>
              <a:buFont typeface="Wingdings" pitchFamily="2" charset="2"/>
              <a:buChar char="§"/>
              <a:defRPr sz="1400" baseline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34770" indent="-179346">
              <a:lnSpc>
                <a:spcPts val="2100"/>
              </a:lnSpc>
              <a:buClr>
                <a:srgbClr val="A8A9AD"/>
              </a:buClr>
              <a:buFont typeface="Arial" pitchFamily="34" charset="0"/>
              <a:buChar char="›"/>
              <a:defRPr sz="12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612530" marR="0" indent="-177759" algn="l" defTabSz="914190" rtl="0" eaLnBrk="1" fontAlgn="auto" latinLnBrk="0" hangingPunct="1">
              <a:lnSpc>
                <a:spcPts val="2100"/>
              </a:lnSpc>
              <a:spcBef>
                <a:spcPct val="20000"/>
              </a:spcBef>
              <a:spcAft>
                <a:spcPts val="0"/>
              </a:spcAft>
              <a:buClr>
                <a:srgbClr val="A8A9AD"/>
              </a:buClr>
              <a:buSzTx/>
              <a:buFont typeface="Arial" pitchFamily="34" charset="0"/>
              <a:buChar char="−"/>
              <a:tabLst/>
              <a:defRPr sz="10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285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38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 err="1" smtClean="0"/>
              <a:t>Bullet</a:t>
            </a:r>
            <a:r>
              <a:rPr lang="it-IT" dirty="0" smtClean="0"/>
              <a:t> 1° livello</a:t>
            </a:r>
          </a:p>
          <a:p>
            <a:pPr lvl="1"/>
            <a:r>
              <a:rPr lang="it-IT" dirty="0" err="1" smtClean="0"/>
              <a:t>Bullet</a:t>
            </a:r>
            <a:r>
              <a:rPr lang="it-IT" dirty="0" smtClean="0"/>
              <a:t> 2° livello</a:t>
            </a:r>
          </a:p>
          <a:p>
            <a:pPr lvl="2"/>
            <a:r>
              <a:rPr lang="it-IT" dirty="0" err="1" smtClean="0"/>
              <a:t>Bullet</a:t>
            </a:r>
            <a:r>
              <a:rPr lang="it-IT" dirty="0" smtClean="0"/>
              <a:t> 3° livello</a:t>
            </a:r>
          </a:p>
        </p:txBody>
      </p:sp>
      <p:sp>
        <p:nvSpPr>
          <p:cNvPr id="13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4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6" name="Segnaposto numero diapositiva 2"/>
          <p:cNvSpPr>
            <a:spLocks noGrp="1"/>
          </p:cNvSpPr>
          <p:nvPr userDrawn="1"/>
        </p:nvSpPr>
        <p:spPr>
          <a:xfrm>
            <a:off x="8162106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 userDrawn="1"/>
        </p:nvSpPr>
        <p:spPr>
          <a:xfrm>
            <a:off x="325440" y="1692275"/>
            <a:ext cx="8355012" cy="4283075"/>
          </a:xfrm>
          <a:prstGeom prst="rect">
            <a:avLst/>
          </a:prstGeom>
        </p:spPr>
        <p:txBody>
          <a:bodyPr lIns="91419" tIns="0" rIns="91419" bIns="4571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95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3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5" name="Segnaposto numero diapositiva 2"/>
          <p:cNvSpPr>
            <a:spLocks noGrp="1"/>
          </p:cNvSpPr>
          <p:nvPr userDrawn="1"/>
        </p:nvSpPr>
        <p:spPr>
          <a:xfrm>
            <a:off x="8162106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 userDrawn="1"/>
        </p:nvSpPr>
        <p:spPr>
          <a:xfrm>
            <a:off x="325440" y="1692275"/>
            <a:ext cx="8355012" cy="4283075"/>
          </a:xfrm>
          <a:prstGeom prst="rect">
            <a:avLst/>
          </a:prstGeom>
        </p:spPr>
        <p:txBody>
          <a:bodyPr lIns="91419" tIns="0" rIns="91419" bIns="4571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95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3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9" name="Segnaposto tabella 8"/>
          <p:cNvSpPr>
            <a:spLocks noGrp="1"/>
          </p:cNvSpPr>
          <p:nvPr>
            <p:ph type="tbl" sz="quarter" idx="13" hasCustomPrompt="1"/>
          </p:nvPr>
        </p:nvSpPr>
        <p:spPr>
          <a:xfrm>
            <a:off x="324002" y="1692003"/>
            <a:ext cx="8355600" cy="4284000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buNone/>
              <a:defRPr sz="1200">
                <a:solidFill>
                  <a:srgbClr val="53565A"/>
                </a:solidFill>
              </a:defRPr>
            </a:lvl1pPr>
          </a:lstStyle>
          <a:p>
            <a:r>
              <a:rPr lang="it-IT" dirty="0" smtClean="0"/>
              <a:t>Grafico</a:t>
            </a:r>
            <a:endParaRPr lang="en-GB" dirty="0"/>
          </a:p>
        </p:txBody>
      </p:sp>
      <p:sp>
        <p:nvSpPr>
          <p:cNvPr id="6" name="Segnaposto numero diapositiva 2"/>
          <p:cNvSpPr>
            <a:spLocks noGrp="1"/>
          </p:cNvSpPr>
          <p:nvPr userDrawn="1"/>
        </p:nvSpPr>
        <p:spPr>
          <a:xfrm>
            <a:off x="8162106" y="6381328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/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0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4" name="Segnaposto numero diapositiva 2"/>
          <p:cNvSpPr>
            <a:spLocks noGrp="1"/>
          </p:cNvSpPr>
          <p:nvPr userDrawn="1"/>
        </p:nvSpPr>
        <p:spPr>
          <a:xfrm>
            <a:off x="8172400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/>
          <p:cNvSpPr>
            <a:spLocks noGrp="1"/>
          </p:cNvSpPr>
          <p:nvPr>
            <p:ph type="pic" idx="1" hasCustomPrompt="1"/>
          </p:nvPr>
        </p:nvSpPr>
        <p:spPr>
          <a:xfrm>
            <a:off x="400715" y="1808824"/>
            <a:ext cx="8286084" cy="41148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>
              <a:buNone/>
              <a:defRPr sz="1800">
                <a:solidFill>
                  <a:srgbClr val="53565A"/>
                </a:solidFill>
              </a:defRPr>
            </a:lvl1pPr>
            <a:lvl2pPr marL="457095" indent="0">
              <a:buNone/>
              <a:defRPr sz="2800"/>
            </a:lvl2pPr>
            <a:lvl3pPr marL="914190" indent="0">
              <a:buNone/>
              <a:defRPr sz="2400"/>
            </a:lvl3pPr>
            <a:lvl4pPr marL="1371285" indent="0">
              <a:buNone/>
              <a:defRPr sz="2000"/>
            </a:lvl4pPr>
            <a:lvl5pPr marL="1828380" indent="0">
              <a:buNone/>
              <a:defRPr sz="2000"/>
            </a:lvl5pPr>
            <a:lvl6pPr marL="2285475" indent="0">
              <a:buNone/>
              <a:defRPr sz="2000"/>
            </a:lvl6pPr>
            <a:lvl7pPr marL="2742570" indent="0">
              <a:buNone/>
              <a:defRPr sz="2000"/>
            </a:lvl7pPr>
            <a:lvl8pPr marL="3199664" indent="0">
              <a:buNone/>
              <a:defRPr sz="2000"/>
            </a:lvl8pPr>
            <a:lvl9pPr marL="3656760" indent="0">
              <a:buNone/>
              <a:defRPr sz="2000"/>
            </a:lvl9pPr>
          </a:lstStyle>
          <a:p>
            <a:pPr lvl="0"/>
            <a:r>
              <a:rPr lang="it-IT" noProof="0" dirty="0" smtClean="0"/>
              <a:t>Immagine</a:t>
            </a:r>
            <a:endParaRPr lang="it-IT" noProof="0" dirty="0"/>
          </a:p>
        </p:txBody>
      </p:sp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3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5" name="Segnaposto numero diapositiva 2"/>
          <p:cNvSpPr>
            <a:spLocks noGrp="1"/>
          </p:cNvSpPr>
          <p:nvPr userDrawn="1"/>
        </p:nvSpPr>
        <p:spPr>
          <a:xfrm>
            <a:off x="8244408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3"/>
          </p:nvPr>
        </p:nvSpPr>
        <p:spPr>
          <a:xfrm>
            <a:off x="395288" y="1844678"/>
            <a:ext cx="3888680" cy="3744913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10" name="Segnaposto contenuto 9"/>
          <p:cNvSpPr>
            <a:spLocks noGrp="1"/>
          </p:cNvSpPr>
          <p:nvPr>
            <p:ph sz="quarter" idx="14"/>
          </p:nvPr>
        </p:nvSpPr>
        <p:spPr>
          <a:xfrm>
            <a:off x="4499992" y="1844824"/>
            <a:ext cx="4248472" cy="3672408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3" name="Segnaposto contenuto 9"/>
          <p:cNvSpPr>
            <a:spLocks noGrp="1"/>
          </p:cNvSpPr>
          <p:nvPr>
            <p:ph sz="quarter" idx="18"/>
          </p:nvPr>
        </p:nvSpPr>
        <p:spPr>
          <a:xfrm>
            <a:off x="287784" y="5517272"/>
            <a:ext cx="3996184" cy="287992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lnSpc>
                <a:spcPts val="24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7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7" name="Segnaposto numero diapositiva 2"/>
          <p:cNvSpPr>
            <a:spLocks noGrp="1"/>
          </p:cNvSpPr>
          <p:nvPr userDrawn="1"/>
        </p:nvSpPr>
        <p:spPr>
          <a:xfrm>
            <a:off x="8234114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4"/>
          </p:nvPr>
        </p:nvSpPr>
        <p:spPr>
          <a:xfrm>
            <a:off x="395288" y="2205955"/>
            <a:ext cx="3960688" cy="3239270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9" name="Segnaposto immagine 8"/>
          <p:cNvSpPr>
            <a:spLocks noGrp="1"/>
          </p:cNvSpPr>
          <p:nvPr>
            <p:ph type="pic" sz="quarter" idx="15"/>
          </p:nvPr>
        </p:nvSpPr>
        <p:spPr>
          <a:xfrm>
            <a:off x="4572000" y="2204864"/>
            <a:ext cx="4176713" cy="3240360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0" name="Segnaposto contenuto 9"/>
          <p:cNvSpPr>
            <a:spLocks noGrp="1"/>
          </p:cNvSpPr>
          <p:nvPr>
            <p:ph sz="quarter" idx="18"/>
          </p:nvPr>
        </p:nvSpPr>
        <p:spPr>
          <a:xfrm>
            <a:off x="287786" y="5373216"/>
            <a:ext cx="4068192" cy="288032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lnSpc>
                <a:spcPts val="24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Segnaposto contenuto 9"/>
          <p:cNvSpPr>
            <a:spLocks noGrp="1"/>
          </p:cNvSpPr>
          <p:nvPr>
            <p:ph sz="quarter" idx="19"/>
          </p:nvPr>
        </p:nvSpPr>
        <p:spPr>
          <a:xfrm>
            <a:off x="4464248" y="5373216"/>
            <a:ext cx="4284216" cy="288032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lnSpc>
                <a:spcPts val="24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1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3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8" name="Segnaposto numero diapositiva 2"/>
          <p:cNvSpPr>
            <a:spLocks noGrp="1"/>
          </p:cNvSpPr>
          <p:nvPr userDrawn="1"/>
        </p:nvSpPr>
        <p:spPr>
          <a:xfrm>
            <a:off x="8306122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x 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4"/>
          </p:nvPr>
        </p:nvSpPr>
        <p:spPr>
          <a:xfrm>
            <a:off x="2699792" y="1772816"/>
            <a:ext cx="3888432" cy="3960440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5"/>
          </p:nvPr>
        </p:nvSpPr>
        <p:spPr>
          <a:xfrm>
            <a:off x="395536" y="1772819"/>
            <a:ext cx="2160339" cy="1728787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>
              <a:lnSpc>
                <a:spcPts val="12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0" name="Segnaposto immagine 9"/>
          <p:cNvSpPr>
            <a:spLocks noGrp="1"/>
          </p:cNvSpPr>
          <p:nvPr>
            <p:ph type="pic" sz="quarter" idx="16"/>
          </p:nvPr>
        </p:nvSpPr>
        <p:spPr>
          <a:xfrm>
            <a:off x="395536" y="3645026"/>
            <a:ext cx="2160240" cy="2088232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2" name="Segnaposto immagine 11"/>
          <p:cNvSpPr>
            <a:spLocks noGrp="1"/>
          </p:cNvSpPr>
          <p:nvPr>
            <p:ph type="pic" sz="quarter" idx="17"/>
          </p:nvPr>
        </p:nvSpPr>
        <p:spPr>
          <a:xfrm>
            <a:off x="6732591" y="1773238"/>
            <a:ext cx="1943100" cy="2231826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18"/>
          </p:nvPr>
        </p:nvSpPr>
        <p:spPr>
          <a:xfrm>
            <a:off x="6732591" y="4221091"/>
            <a:ext cx="1943100" cy="1511375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>
              <a:lnSpc>
                <a:spcPts val="12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3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9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9" name="Segnaposto numero diapositiva 2"/>
          <p:cNvSpPr>
            <a:spLocks noGrp="1"/>
          </p:cNvSpPr>
          <p:nvPr userDrawn="1"/>
        </p:nvSpPr>
        <p:spPr>
          <a:xfrm>
            <a:off x="8234114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x photo +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4"/>
          </p:nvPr>
        </p:nvSpPr>
        <p:spPr>
          <a:xfrm>
            <a:off x="755578" y="1772817"/>
            <a:ext cx="4896544" cy="2520280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9" name="Segnaposto immagine 8"/>
          <p:cNvSpPr>
            <a:spLocks noGrp="1"/>
          </p:cNvSpPr>
          <p:nvPr>
            <p:ph type="pic" sz="quarter" idx="15"/>
          </p:nvPr>
        </p:nvSpPr>
        <p:spPr>
          <a:xfrm>
            <a:off x="5796136" y="1772819"/>
            <a:ext cx="2520280" cy="2520281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8" name="Segnaposto contenuto 9"/>
          <p:cNvSpPr>
            <a:spLocks noGrp="1"/>
          </p:cNvSpPr>
          <p:nvPr>
            <p:ph sz="quarter" idx="16"/>
          </p:nvPr>
        </p:nvSpPr>
        <p:spPr>
          <a:xfrm>
            <a:off x="683568" y="4365104"/>
            <a:ext cx="4968552" cy="1368152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0" name="Segnaposto contenuto 9"/>
          <p:cNvSpPr>
            <a:spLocks noGrp="1"/>
          </p:cNvSpPr>
          <p:nvPr>
            <p:ph sz="quarter" idx="17"/>
          </p:nvPr>
        </p:nvSpPr>
        <p:spPr>
          <a:xfrm>
            <a:off x="5724128" y="4365104"/>
            <a:ext cx="2583904" cy="1368152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>
              <a:lnSpc>
                <a:spcPts val="24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1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2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8" name="Segnaposto numero diapositiva 2"/>
          <p:cNvSpPr>
            <a:spLocks noGrp="1"/>
          </p:cNvSpPr>
          <p:nvPr userDrawn="1"/>
        </p:nvSpPr>
        <p:spPr>
          <a:xfrm>
            <a:off x="8018090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x photo +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 noChangeAspect="1"/>
          </p:cNvSpPr>
          <p:nvPr>
            <p:ph type="pic" sz="quarter" idx="14"/>
          </p:nvPr>
        </p:nvSpPr>
        <p:spPr>
          <a:xfrm>
            <a:off x="755577" y="1772820"/>
            <a:ext cx="2448272" cy="2448000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9" name="Segnaposto immagine 8"/>
          <p:cNvSpPr>
            <a:spLocks noGrp="1" noChangeAspect="1"/>
          </p:cNvSpPr>
          <p:nvPr>
            <p:ph type="pic" sz="quarter" idx="15"/>
          </p:nvPr>
        </p:nvSpPr>
        <p:spPr>
          <a:xfrm>
            <a:off x="5868145" y="1772819"/>
            <a:ext cx="2448272" cy="2448000"/>
          </a:xfrm>
          <a:prstGeom prst="rect">
            <a:avLst/>
          </a:prstGeom>
        </p:spPr>
        <p:txBody>
          <a:bodyPr lIns="91419" tIns="45710" rIns="91419" bIns="45710"/>
          <a:lstStyle>
            <a:lvl1pPr marL="342822" indent="-342822" algn="l" defTabSz="91419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GB" sz="18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8" name="Segnaposto contenuto 9"/>
          <p:cNvSpPr>
            <a:spLocks noGrp="1"/>
          </p:cNvSpPr>
          <p:nvPr>
            <p:ph sz="quarter" idx="16"/>
          </p:nvPr>
        </p:nvSpPr>
        <p:spPr>
          <a:xfrm>
            <a:off x="683568" y="4941168"/>
            <a:ext cx="7704856" cy="108012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>
              <a:lnSpc>
                <a:spcPts val="2400"/>
              </a:lnSpc>
              <a:buNone/>
              <a:defRPr sz="1400" b="1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Segnaposto immagine 5"/>
          <p:cNvSpPr>
            <a:spLocks noGrp="1" noChangeAspect="1"/>
          </p:cNvSpPr>
          <p:nvPr>
            <p:ph type="pic" sz="quarter" idx="17"/>
          </p:nvPr>
        </p:nvSpPr>
        <p:spPr>
          <a:xfrm>
            <a:off x="3312120" y="1772819"/>
            <a:ext cx="2412008" cy="2448000"/>
          </a:xfrm>
          <a:prstGeom prst="rect">
            <a:avLst/>
          </a:prstGeom>
        </p:spPr>
        <p:txBody>
          <a:bodyPr lIns="91419" tIns="45710" rIns="91419" bIns="45710"/>
          <a:lstStyle>
            <a:lvl1pPr marL="342822" indent="-342822" algn="l" defTabSz="91419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GB" sz="18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0" name="Segnaposto contenuto 9"/>
          <p:cNvSpPr>
            <a:spLocks noGrp="1"/>
          </p:cNvSpPr>
          <p:nvPr>
            <p:ph sz="quarter" idx="18"/>
          </p:nvPr>
        </p:nvSpPr>
        <p:spPr>
          <a:xfrm>
            <a:off x="647824" y="4221090"/>
            <a:ext cx="23400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Segnaposto contenuto 9"/>
          <p:cNvSpPr>
            <a:spLocks noGrp="1"/>
          </p:cNvSpPr>
          <p:nvPr>
            <p:ph sz="quarter" idx="19"/>
          </p:nvPr>
        </p:nvSpPr>
        <p:spPr>
          <a:xfrm>
            <a:off x="3240112" y="4221090"/>
            <a:ext cx="23400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3" name="Segnaposto contenuto 9"/>
          <p:cNvSpPr>
            <a:spLocks noGrp="1"/>
          </p:cNvSpPr>
          <p:nvPr>
            <p:ph sz="quarter" idx="20"/>
          </p:nvPr>
        </p:nvSpPr>
        <p:spPr>
          <a:xfrm>
            <a:off x="5832403" y="4221090"/>
            <a:ext cx="2340000" cy="360000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itolo 1"/>
          <p:cNvSpPr>
            <a:spLocks noGrp="1"/>
          </p:cNvSpPr>
          <p:nvPr>
            <p:ph type="title" hasCustomPrompt="1"/>
          </p:nvPr>
        </p:nvSpPr>
        <p:spPr>
          <a:xfrm>
            <a:off x="1353601" y="332698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5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1" y="692736"/>
            <a:ext cx="6418800" cy="360000"/>
          </a:xfrm>
          <a:prstGeom prst="rect">
            <a:avLst/>
          </a:prstGeom>
        </p:spPr>
        <p:txBody>
          <a:bodyPr lIns="91419" tIns="45710" rIns="91419" bIns="45710"/>
          <a:lstStyle>
            <a:lvl1pPr marL="0" indent="0" algn="l" defTabSz="457095" rtl="0" eaLnBrk="1" latinLnBrk="0" hangingPunct="1">
              <a:lnSpc>
                <a:spcPts val="2799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095" indent="0">
              <a:buNone/>
              <a:defRPr/>
            </a:lvl2pPr>
            <a:lvl3pPr marL="914190" indent="0">
              <a:buNone/>
              <a:defRPr/>
            </a:lvl3pPr>
            <a:lvl4pPr marL="1371285" indent="0">
              <a:buNone/>
              <a:defRPr/>
            </a:lvl4pPr>
            <a:lvl5pPr marL="182838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11" name="Segnaposto numero diapositiva 2"/>
          <p:cNvSpPr>
            <a:spLocks noGrp="1"/>
          </p:cNvSpPr>
          <p:nvPr userDrawn="1"/>
        </p:nvSpPr>
        <p:spPr>
          <a:xfrm>
            <a:off x="8018090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596" y="0"/>
            <a:ext cx="7772808" cy="5805838"/>
          </a:xfrm>
          <a:prstGeom prst="rect">
            <a:avLst/>
          </a:prstGeom>
        </p:spPr>
        <p:txBody>
          <a:bodyPr lIns="80644" tIns="40322" rIns="80644" bIns="40322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 userDrawn="1"/>
        </p:nvSpPr>
        <p:spPr>
          <a:xfrm>
            <a:off x="8162106" y="6376243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596" y="2133472"/>
            <a:ext cx="7772808" cy="1904677"/>
          </a:xfrm>
          <a:prstGeom prst="rect">
            <a:avLst/>
          </a:prstGeom>
        </p:spPr>
        <p:txBody>
          <a:bodyPr lIns="80644" tIns="40322" rIns="80644" bIns="40322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99592" y="3645024"/>
            <a:ext cx="7772808" cy="2438043"/>
          </a:xfrm>
          <a:prstGeom prst="rect">
            <a:avLst/>
          </a:prstGeom>
        </p:spPr>
        <p:txBody>
          <a:bodyPr lIns="80644" tIns="40322" rIns="80644" bIns="40322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2"/>
          <p:cNvSpPr>
            <a:spLocks noGrp="1"/>
          </p:cNvSpPr>
          <p:nvPr userDrawn="1"/>
        </p:nvSpPr>
        <p:spPr>
          <a:xfrm>
            <a:off x="8306122" y="6381328"/>
            <a:ext cx="51435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A8A9AD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110644E-192B-4CEB-9353-BFC673122348}" type="slidenum">
              <a:rPr lang="it-IT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 userDrawn="1"/>
        </p:nvSpPr>
        <p:spPr>
          <a:xfrm>
            <a:off x="388941" y="338141"/>
            <a:ext cx="700087" cy="700087"/>
          </a:xfrm>
          <a:prstGeom prst="rect">
            <a:avLst/>
          </a:prstGeom>
          <a:noFill/>
          <a:ln w="19050" cmpd="sng">
            <a:solidFill>
              <a:srgbClr val="0033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10" rIns="91419" bIns="4571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ln w="28575" cmpd="sng">
                <a:solidFill>
                  <a:schemeClr val="tx1"/>
                </a:solidFill>
              </a:ln>
            </a:endParaRPr>
          </a:p>
        </p:txBody>
      </p:sp>
      <p:sp>
        <p:nvSpPr>
          <p:cNvPr id="10" name="Rettangolo 9"/>
          <p:cNvSpPr/>
          <p:nvPr userDrawn="1"/>
        </p:nvSpPr>
        <p:spPr>
          <a:xfrm>
            <a:off x="769941" y="1103316"/>
            <a:ext cx="319087" cy="319087"/>
          </a:xfrm>
          <a:prstGeom prst="rect">
            <a:avLst/>
          </a:prstGeom>
          <a:noFill/>
          <a:ln w="19050" cmpd="sng">
            <a:solidFill>
              <a:srgbClr val="DC44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10" rIns="91419" bIns="4571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12" name="Segnaposto data 4"/>
          <p:cNvSpPr txBox="1">
            <a:spLocks/>
          </p:cNvSpPr>
          <p:nvPr userDrawn="1"/>
        </p:nvSpPr>
        <p:spPr>
          <a:xfrm>
            <a:off x="323531" y="6376243"/>
            <a:ext cx="3600400" cy="365125"/>
          </a:xfrm>
          <a:prstGeom prst="rect">
            <a:avLst/>
          </a:prstGeom>
        </p:spPr>
        <p:txBody>
          <a:bodyPr lIns="91419" tIns="45710" rIns="91419" bIns="45710"/>
          <a:lstStyle>
            <a:lvl1pPr>
              <a:defRPr sz="900">
                <a:solidFill>
                  <a:srgbClr val="0033A0"/>
                </a:solidFill>
              </a:defRPr>
            </a:lvl1pPr>
          </a:lstStyle>
          <a:p>
            <a:pPr marL="0" marR="0" lvl="0" indent="0" algn="l" defTabSz="914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sicurezza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elettrica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prendiamo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le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giuste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distanze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…</a:t>
            </a:r>
          </a:p>
          <a:p>
            <a:pPr marL="0" marR="0" lvl="0" indent="0" algn="l" defTabSz="914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Pistoia, 19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novembre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2014</a:t>
            </a:r>
          </a:p>
          <a:p>
            <a:pPr marL="0" marR="0" lvl="0" indent="0" algn="l" defTabSz="914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A7A8AA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6" name="marchio_enel.jpg" descr="/Users/mario/Lavori/Enel/enel ppt/PPT 2/marchio_enel.jpg"/>
          <p:cNvPicPr>
            <a:picLocks/>
          </p:cNvPicPr>
          <p:nvPr userDrawn="1"/>
        </p:nvPicPr>
        <p:blipFill>
          <a:blip r:embed="rId18" cstate="print"/>
          <a:stretch>
            <a:fillRect/>
          </a:stretch>
        </p:blipFill>
        <p:spPr bwMode="auto">
          <a:xfrm>
            <a:off x="7842328" y="198868"/>
            <a:ext cx="849616" cy="851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9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13" r:id="rId15"/>
    <p:sldLayoutId id="2147483714" r:id="rId16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09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19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2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38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822" indent="-3428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79" indent="-28568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37" indent="-22854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32" indent="-22854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26" indent="-22854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21" indent="-228548" algn="l" defTabSz="9141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18" indent="-228548" algn="l" defTabSz="9141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11" indent="-228548" algn="l" defTabSz="9141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06" indent="-228548" algn="l" defTabSz="9141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1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5" algn="l" defTabSz="9141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0" algn="l" defTabSz="9141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85" algn="l" defTabSz="9141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80" algn="l" defTabSz="9141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75" algn="l" defTabSz="9141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70" algn="l" defTabSz="9141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64" algn="l" defTabSz="9141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60" algn="l" defTabSz="9141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hyperlink" Target="http://www.google.it/url?url=http://www.leganavalebolzano.it/sites/it/medicodibordo/ustioni.html&amp;rct=j&amp;frm=1&amp;q=&amp;esrc=s&amp;sa=U&amp;ei=6d4rVL7kNoSlygPUkIEY&amp;ved=0CDQQ9QEwDw&amp;usg=AFQjCNGAQN7s3jyHakAZqDMCWZxQEZwE0A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2.jpeg"/><Relationship Id="rId4" Type="http://schemas.openxmlformats.org/officeDocument/2006/relationships/hyperlink" Target="http://www.google.it/url?url=http://salute.pourfemme.it/foto/ustione-cosa-fare-quando-ci-scottiamo_873_31.html&amp;rct=j&amp;frm=1&amp;q=&amp;esrc=s&amp;sa=U&amp;ei=eN4rVMaxN6m3ygOZg4LQDw&amp;ved=0CB4Q9QEwBA&amp;usg=AFQjCNHf1Jh2JjwYOwF2Zw3taCyT5e0AE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eg"/><Relationship Id="rId4" Type="http://schemas.openxmlformats.org/officeDocument/2006/relationships/hyperlink" Target="http://www.google.it/url?url=http://www.albanesi.it/salute/ustioni.htm&amp;rct=j&amp;frm=1&amp;q=&amp;esrc=s&amp;sa=U&amp;ei=M98rVOjqGIbTygPOtYHgBQ&amp;ved=0CBoQ9QEwAg&amp;usg=AFQjCNEeqJ9FpJO217tShb7Dt-KT0Pivm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smtClean="0"/>
          </a:p>
          <a:p>
            <a:r>
              <a:rPr lang="en-GB" smtClean="0"/>
              <a:t>Pistoia</a:t>
            </a:r>
            <a:r>
              <a:rPr lang="en-GB" dirty="0" smtClean="0"/>
              <a:t>, 19 </a:t>
            </a:r>
            <a:r>
              <a:rPr lang="en-GB" dirty="0" err="1" smtClean="0"/>
              <a:t>novembre</a:t>
            </a:r>
            <a:r>
              <a:rPr lang="en-GB" dirty="0" smtClean="0"/>
              <a:t> 2014</a:t>
            </a:r>
            <a:endParaRPr lang="en-GB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La </a:t>
            </a:r>
            <a:r>
              <a:rPr lang="en-GB" sz="3200" b="1" dirty="0" err="1" smtClean="0"/>
              <a:t>sicurezza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elettrica</a:t>
            </a:r>
            <a:r>
              <a:rPr lang="en-GB" sz="3200" b="1" dirty="0" smtClean="0"/>
              <a:t>: </a:t>
            </a:r>
            <a:r>
              <a:rPr lang="en-GB" sz="3200" b="1" dirty="0" err="1" smtClean="0"/>
              <a:t>prendiamo</a:t>
            </a:r>
            <a:r>
              <a:rPr lang="en-GB" sz="3200" b="1" dirty="0" smtClean="0"/>
              <a:t> le </a:t>
            </a:r>
            <a:r>
              <a:rPr lang="en-GB" sz="3200" b="1" dirty="0" err="1" smtClean="0"/>
              <a:t>giuste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distanze</a:t>
            </a:r>
            <a:r>
              <a:rPr lang="en-GB" sz="3200" b="1" dirty="0" smtClean="0"/>
              <a:t>...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Gli</a:t>
            </a:r>
            <a:r>
              <a:rPr lang="en-GB" dirty="0" smtClean="0"/>
              <a:t> </a:t>
            </a:r>
            <a:r>
              <a:rPr lang="en-GB" dirty="0" err="1" smtClean="0"/>
              <a:t>effetti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corrente</a:t>
            </a:r>
            <a:r>
              <a:rPr lang="en-GB" dirty="0" smtClean="0"/>
              <a:t> </a:t>
            </a:r>
            <a:r>
              <a:rPr lang="en-GB" dirty="0" err="1" smtClean="0"/>
              <a:t>elettrica</a:t>
            </a:r>
            <a:r>
              <a:rPr lang="en-GB" dirty="0" smtClean="0"/>
              <a:t> </a:t>
            </a:r>
            <a:r>
              <a:rPr lang="en-GB" dirty="0" err="1" smtClean="0"/>
              <a:t>sul</a:t>
            </a:r>
            <a:r>
              <a:rPr lang="en-GB" dirty="0" smtClean="0"/>
              <a:t> </a:t>
            </a:r>
            <a:r>
              <a:rPr lang="en-GB" dirty="0" err="1" smtClean="0"/>
              <a:t>corpo</a:t>
            </a:r>
            <a:r>
              <a:rPr lang="en-GB" dirty="0" smtClean="0"/>
              <a:t> </a:t>
            </a:r>
            <a:r>
              <a:rPr lang="en-GB" dirty="0" err="1" smtClean="0"/>
              <a:t>umano</a:t>
            </a:r>
            <a:endParaRPr lang="en-GB" dirty="0"/>
          </a:p>
        </p:txBody>
      </p:sp>
      <p:sp>
        <p:nvSpPr>
          <p:cNvPr id="4" name="Rettangolo 3"/>
          <p:cNvSpPr/>
          <p:nvPr/>
        </p:nvSpPr>
        <p:spPr>
          <a:xfrm>
            <a:off x="251520" y="5157195"/>
            <a:ext cx="4752528" cy="954087"/>
          </a:xfrm>
          <a:prstGeom prst="rect">
            <a:avLst/>
          </a:prstGeom>
        </p:spPr>
        <p:txBody>
          <a:bodyPr wrap="square" lIns="91419" tIns="45710" rIns="91419" bIns="45710">
            <a:spAutoFit/>
          </a:bodyPr>
          <a:lstStyle/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Marco De Sanctis</a:t>
            </a:r>
          </a:p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Responsabile Sicurezza e Ambiente </a:t>
            </a:r>
          </a:p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Enel Distribuzione</a:t>
            </a:r>
          </a:p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Distribuzione Territoriale Rete Toscana e Umbra</a:t>
            </a:r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2" cstate="print"/>
          <a:srcRect l="13615" t="45891" r="56924" b="15719"/>
          <a:stretch>
            <a:fillRect/>
          </a:stretch>
        </p:blipFill>
        <p:spPr bwMode="auto">
          <a:xfrm>
            <a:off x="5351072" y="345868"/>
            <a:ext cx="3600400" cy="264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5477728" y="2996952"/>
            <a:ext cx="33705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DC44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Pistoia – Cattedrale di San Zeno e Palazzo dei Vescovi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720964" y="1611761"/>
            <a:ext cx="8423036" cy="5246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796" tIns="50796" rIns="91433" bIns="50796"/>
          <a:lstStyle/>
          <a:p>
            <a:pPr defTabSz="914315">
              <a:lnSpc>
                <a:spcPct val="80000"/>
              </a:lnSpc>
              <a:spcBef>
                <a:spcPct val="40000"/>
              </a:spcBef>
              <a:buSzPct val="100000"/>
            </a:pPr>
            <a:r>
              <a:rPr lang="it-IT" sz="1400" dirty="0"/>
              <a:t>		</a:t>
            </a:r>
          </a:p>
          <a:p>
            <a:pPr marL="316440" lvl="2" defTabSz="914315">
              <a:spcBef>
                <a:spcPct val="40000"/>
              </a:spcBef>
              <a:buClr>
                <a:srgbClr val="FF7A00"/>
              </a:buClr>
              <a:buSzPct val="100000"/>
            </a:pPr>
            <a:endParaRPr lang="it-IT" sz="1200" dirty="0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1795609" y="3517895"/>
            <a:ext cx="4873989" cy="44010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50796" tIns="50796" rIns="91433" bIns="50796">
            <a:spAutoFit/>
          </a:bodyPr>
          <a:lstStyle/>
          <a:p>
            <a:pPr defTabSz="914315">
              <a:buSzPct val="100000"/>
            </a:pPr>
            <a:endParaRPr lang="it-IT" sz="2100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7544" y="1412776"/>
            <a:ext cx="8208912" cy="4911828"/>
          </a:xfrm>
          <a:prstGeom prst="rect">
            <a:avLst/>
          </a:prstGeom>
        </p:spPr>
        <p:txBody>
          <a:bodyPr/>
          <a:lstStyle/>
          <a:p>
            <a:pPr lvl="2"/>
            <a:endParaRPr lang="it-IT" b="1" dirty="0" smtClean="0">
              <a:solidFill>
                <a:srgbClr val="133B9C"/>
              </a:solidFill>
            </a:endParaRPr>
          </a:p>
          <a:p>
            <a:pPr lvl="2">
              <a:buFont typeface="Lucida Grande" pitchFamily="1" charset="0"/>
              <a:buAutoNum type="arabicPeriod"/>
            </a:pPr>
            <a:endParaRPr lang="it-IT" sz="1600" dirty="0" smtClean="0">
              <a:solidFill>
                <a:srgbClr val="133B9C"/>
              </a:solidFill>
            </a:endParaRPr>
          </a:p>
          <a:p>
            <a:pPr lvl="2">
              <a:buNone/>
            </a:pPr>
            <a:endParaRPr lang="it-IT" dirty="0">
              <a:solidFill>
                <a:srgbClr val="133B9C"/>
              </a:solidFill>
            </a:endParaRPr>
          </a:p>
          <a:p>
            <a:pPr lvl="2">
              <a:buNone/>
            </a:pPr>
            <a:endParaRPr lang="it-IT" sz="1600" dirty="0">
              <a:solidFill>
                <a:srgbClr val="133B9C"/>
              </a:solidFill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609600" y="1916832"/>
            <a:ext cx="8001000" cy="169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corpo umano è </a:t>
            </a:r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 conduttore che offre </a:t>
            </a:r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resistenza </a:t>
            </a:r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 passaggio di </a:t>
            </a:r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corrente: </a:t>
            </a:r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minore è la sua </a:t>
            </a:r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resistenza, </a:t>
            </a:r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maggiore è </a:t>
            </a:r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l’intensità della corrente</a:t>
            </a:r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che circola nell’organismo quando il corpo è sottoposto a una </a:t>
            </a:r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tensione elettrica</a:t>
            </a:r>
            <a:endParaRPr lang="it-IT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graphicFrame>
        <p:nvGraphicFramePr>
          <p:cNvPr id="61441" name="Object 11"/>
          <p:cNvGraphicFramePr>
            <a:graphicFrameLocks noChangeAspect="1"/>
          </p:cNvGraphicFramePr>
          <p:nvPr/>
        </p:nvGraphicFramePr>
        <p:xfrm>
          <a:off x="1043608" y="3645024"/>
          <a:ext cx="5904582" cy="2736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2" name="Fotografia di Photo Editor " r:id="rId4" imgW="6942857" imgH="3219899" progId="">
                  <p:embed/>
                </p:oleObj>
              </mc:Choice>
              <mc:Fallback>
                <p:oleObj name="Fotografia di Photo Editor " r:id="rId4" imgW="6942857" imgH="3219899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645024"/>
                        <a:ext cx="5904582" cy="27363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641056" y="1484784"/>
            <a:ext cx="8416273" cy="41998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Il corpo umano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720964" y="1611761"/>
            <a:ext cx="8423036" cy="5246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796" tIns="50796" rIns="91433" bIns="50796"/>
          <a:lstStyle/>
          <a:p>
            <a:pPr defTabSz="914315">
              <a:lnSpc>
                <a:spcPct val="80000"/>
              </a:lnSpc>
              <a:spcBef>
                <a:spcPct val="40000"/>
              </a:spcBef>
              <a:buSzPct val="100000"/>
            </a:pPr>
            <a:r>
              <a:rPr lang="it-IT" sz="1400" dirty="0"/>
              <a:t>		</a:t>
            </a:r>
          </a:p>
          <a:p>
            <a:pPr marL="316440" lvl="2" defTabSz="914315">
              <a:spcBef>
                <a:spcPct val="40000"/>
              </a:spcBef>
              <a:buClr>
                <a:srgbClr val="FF7A00"/>
              </a:buClr>
              <a:buSzPct val="100000"/>
            </a:pPr>
            <a:endParaRPr lang="it-IT" sz="1200" dirty="0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1795609" y="3517895"/>
            <a:ext cx="4873989" cy="44010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50796" tIns="50796" rIns="91433" bIns="50796">
            <a:spAutoFit/>
          </a:bodyPr>
          <a:lstStyle/>
          <a:p>
            <a:pPr defTabSz="914315">
              <a:buSzPct val="100000"/>
            </a:pPr>
            <a:endParaRPr lang="it-IT" sz="2100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7544" y="1412776"/>
            <a:ext cx="8208912" cy="4911828"/>
          </a:xfrm>
          <a:prstGeom prst="rect">
            <a:avLst/>
          </a:prstGeom>
        </p:spPr>
        <p:txBody>
          <a:bodyPr/>
          <a:lstStyle/>
          <a:p>
            <a:pPr lvl="2"/>
            <a:endParaRPr lang="it-IT" b="1" dirty="0" smtClean="0">
              <a:solidFill>
                <a:srgbClr val="133B9C"/>
              </a:solidFill>
            </a:endParaRPr>
          </a:p>
          <a:p>
            <a:pPr lvl="2">
              <a:buFont typeface="Lucida Grande" pitchFamily="1" charset="0"/>
              <a:buAutoNum type="arabicPeriod"/>
            </a:pPr>
            <a:endParaRPr lang="it-IT" sz="1600" dirty="0" smtClean="0">
              <a:solidFill>
                <a:srgbClr val="133B9C"/>
              </a:solidFill>
            </a:endParaRPr>
          </a:p>
          <a:p>
            <a:pPr lvl="2">
              <a:buNone/>
            </a:pPr>
            <a:endParaRPr lang="it-IT" dirty="0">
              <a:solidFill>
                <a:srgbClr val="133B9C"/>
              </a:solidFill>
            </a:endParaRPr>
          </a:p>
          <a:p>
            <a:pPr lvl="2">
              <a:buNone/>
            </a:pPr>
            <a:endParaRPr lang="it-IT" sz="1600" dirty="0">
              <a:solidFill>
                <a:srgbClr val="133B9C"/>
              </a:solidFill>
            </a:endParaRPr>
          </a:p>
        </p:txBody>
      </p:sp>
      <p:graphicFrame>
        <p:nvGraphicFramePr>
          <p:cNvPr id="61441" name="Object 11"/>
          <p:cNvGraphicFramePr>
            <a:graphicFrameLocks noChangeAspect="1"/>
          </p:cNvGraphicFramePr>
          <p:nvPr/>
        </p:nvGraphicFramePr>
        <p:xfrm>
          <a:off x="1043608" y="3645024"/>
          <a:ext cx="5904582" cy="2736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19" name="Fotografia di Photo Editor " r:id="rId4" imgW="6942857" imgH="3219899" progId="">
                  <p:embed/>
                </p:oleObj>
              </mc:Choice>
              <mc:Fallback>
                <p:oleObj name="Fotografia di Photo Editor " r:id="rId4" imgW="6942857" imgH="3219899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645024"/>
                        <a:ext cx="5904582" cy="27363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883304" y="3136900"/>
            <a:ext cx="1937168" cy="2554545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002060"/>
                </a:solidFill>
              </a:rPr>
              <a:t> </a:t>
            </a: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percorso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della corrente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 stato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della pelle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 superficie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di contatto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 pressione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del contatto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 alcool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nel sangue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23756" y="3188002"/>
            <a:ext cx="1899972" cy="1692771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 tipo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di calzature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 piano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di calpestio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 masse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metalliche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 presenza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di </a:t>
            </a:r>
            <a:r>
              <a:rPr lang="it-IT" sz="1600" dirty="0" smtClean="0">
                <a:solidFill>
                  <a:schemeClr val="accent5">
                    <a:lumMod val="75000"/>
                  </a:schemeClr>
                </a:solidFill>
              </a:rPr>
              <a:t> umidità</a:t>
            </a:r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2841848" y="1905000"/>
            <a:ext cx="3352800" cy="1524000"/>
          </a:xfrm>
          <a:prstGeom prst="ellipse">
            <a:avLst/>
          </a:prstGeom>
          <a:noFill/>
          <a:ln w="38100" cmpd="dbl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6194648" y="2438400"/>
            <a:ext cx="304800" cy="381000"/>
          </a:xfrm>
          <a:prstGeom prst="chevron">
            <a:avLst>
              <a:gd name="adj" fmla="val 25000"/>
            </a:avLst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3" name="AutoShape 15"/>
          <p:cNvSpPr>
            <a:spLocks noChangeArrowheads="1"/>
          </p:cNvSpPr>
          <p:nvPr/>
        </p:nvSpPr>
        <p:spPr bwMode="auto">
          <a:xfrm>
            <a:off x="6499448" y="2438400"/>
            <a:ext cx="304800" cy="381000"/>
          </a:xfrm>
          <a:prstGeom prst="chevron">
            <a:avLst>
              <a:gd name="adj" fmla="val 250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4" name="AutoShape 16"/>
          <p:cNvSpPr>
            <a:spLocks noChangeArrowheads="1"/>
          </p:cNvSpPr>
          <p:nvPr/>
        </p:nvSpPr>
        <p:spPr bwMode="auto">
          <a:xfrm rot="10800000">
            <a:off x="2537048" y="2514600"/>
            <a:ext cx="304800" cy="381000"/>
          </a:xfrm>
          <a:prstGeom prst="chevron">
            <a:avLst>
              <a:gd name="adj" fmla="val 25000"/>
            </a:avLst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5" name="AutoShape 17"/>
          <p:cNvSpPr>
            <a:spLocks noChangeArrowheads="1"/>
          </p:cNvSpPr>
          <p:nvPr/>
        </p:nvSpPr>
        <p:spPr bwMode="auto">
          <a:xfrm rot="10800000">
            <a:off x="2232248" y="2514600"/>
            <a:ext cx="304800" cy="381000"/>
          </a:xfrm>
          <a:prstGeom prst="chevron">
            <a:avLst>
              <a:gd name="adj" fmla="val 25000"/>
            </a:avLst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251520" y="2323906"/>
            <a:ext cx="1872208" cy="7920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it-IT" dirty="0" smtClean="0">
                <a:solidFill>
                  <a:schemeClr val="accent5">
                    <a:lumMod val="75000"/>
                  </a:schemeClr>
                </a:solidFill>
              </a:rPr>
              <a:t>VARIABILI AMBIENTALI</a:t>
            </a:r>
            <a:endParaRPr lang="it-IT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6887540" y="2245040"/>
            <a:ext cx="1932932" cy="7920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it-IT" dirty="0" smtClean="0">
                <a:solidFill>
                  <a:schemeClr val="accent5">
                    <a:lumMod val="75000"/>
                  </a:schemeClr>
                </a:solidFill>
              </a:rPr>
              <a:t>VARIABILI FISIOLOGICHE</a:t>
            </a:r>
            <a:endParaRPr lang="it-IT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040360" y="2133600"/>
            <a:ext cx="29718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 dirty="0">
                <a:solidFill>
                  <a:schemeClr val="accent5">
                    <a:lumMod val="75000"/>
                  </a:schemeClr>
                </a:solidFill>
              </a:rPr>
              <a:t>TENSIONE </a:t>
            </a:r>
            <a:r>
              <a:rPr lang="it-IT" sz="1600" b="1" dirty="0" err="1">
                <a:solidFill>
                  <a:schemeClr val="accent5">
                    <a:lumMod val="75000"/>
                  </a:schemeClr>
                </a:solidFill>
              </a:rPr>
              <a:t>DI</a:t>
            </a:r>
            <a:r>
              <a:rPr lang="it-IT" sz="1600" b="1" dirty="0">
                <a:solidFill>
                  <a:schemeClr val="accent5">
                    <a:lumMod val="75000"/>
                  </a:schemeClr>
                </a:solidFill>
              </a:rPr>
              <a:t> CONTATTO</a:t>
            </a:r>
          </a:p>
          <a:p>
            <a:pPr>
              <a:spcBef>
                <a:spcPct val="50000"/>
              </a:spcBef>
            </a:pPr>
            <a:r>
              <a:rPr lang="it-IT" sz="1600" b="1" dirty="0">
                <a:solidFill>
                  <a:schemeClr val="accent5">
                    <a:lumMod val="75000"/>
                  </a:schemeClr>
                </a:solidFill>
              </a:rPr>
              <a:t>NATURA DELLA CORRENTE</a:t>
            </a:r>
          </a:p>
          <a:p>
            <a:pPr algn="ctr">
              <a:spcBef>
                <a:spcPct val="50000"/>
              </a:spcBef>
            </a:pPr>
            <a:r>
              <a:rPr lang="it-IT" sz="1600" b="1" dirty="0">
                <a:solidFill>
                  <a:schemeClr val="accent5">
                    <a:lumMod val="75000"/>
                  </a:schemeClr>
                </a:solidFill>
              </a:rPr>
              <a:t>DURATA DEL CONTATTO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641056" y="1484784"/>
            <a:ext cx="8416273" cy="41998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Il corpo umano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4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720964" y="1611761"/>
            <a:ext cx="8423036" cy="5246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796" tIns="50796" rIns="91433" bIns="50796"/>
          <a:lstStyle/>
          <a:p>
            <a:pPr defTabSz="914315">
              <a:lnSpc>
                <a:spcPct val="80000"/>
              </a:lnSpc>
              <a:spcBef>
                <a:spcPct val="40000"/>
              </a:spcBef>
              <a:buSzPct val="100000"/>
            </a:pPr>
            <a:r>
              <a:rPr lang="it-IT" sz="1400" dirty="0"/>
              <a:t>		</a:t>
            </a:r>
          </a:p>
          <a:p>
            <a:pPr marL="316440" lvl="2" defTabSz="914315">
              <a:spcBef>
                <a:spcPct val="40000"/>
              </a:spcBef>
              <a:buClr>
                <a:srgbClr val="FF7A00"/>
              </a:buClr>
              <a:buSzPct val="100000"/>
            </a:pPr>
            <a:endParaRPr lang="it-IT" sz="1200" dirty="0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1795609" y="3517895"/>
            <a:ext cx="4873989" cy="44010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50796" tIns="50796" rIns="91433" bIns="50796">
            <a:spAutoFit/>
          </a:bodyPr>
          <a:lstStyle/>
          <a:p>
            <a:pPr defTabSz="914315">
              <a:buSzPct val="100000"/>
            </a:pPr>
            <a:endParaRPr lang="it-IT" sz="2100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7544" y="1412776"/>
            <a:ext cx="770485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2" defTabSz="914330" eaLnBrk="1" hangingPunct="1">
              <a:spcBef>
                <a:spcPct val="50000"/>
              </a:spcBef>
            </a:pPr>
            <a:endParaRPr lang="it-IT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lvl="2" defTabSz="914330" eaLnBrk="1" hangingPunct="1">
              <a:spcBef>
                <a:spcPct val="50000"/>
              </a:spcBef>
              <a:buFont typeface="Lucida Grande" pitchFamily="1" charset="0"/>
              <a:buAutoNum type="arabicPeriod"/>
            </a:pPr>
            <a:endParaRPr lang="it-IT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lvl="2" defTabSz="914330" eaLnBrk="1" hangingPunct="1">
              <a:spcBef>
                <a:spcPct val="50000"/>
              </a:spcBef>
              <a:buNone/>
            </a:pPr>
            <a:endParaRPr lang="it-IT" dirty="0">
              <a:solidFill>
                <a:schemeClr val="accent5">
                  <a:lumMod val="75000"/>
                </a:schemeClr>
              </a:solidFill>
            </a:endParaRPr>
          </a:p>
          <a:p>
            <a:pPr marL="0" lvl="2" defTabSz="914330" eaLnBrk="1" hangingPunct="1">
              <a:spcBef>
                <a:spcPct val="50000"/>
              </a:spcBef>
              <a:buNone/>
            </a:pPr>
            <a:endParaRPr lang="it-IT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Gruppo 22"/>
          <p:cNvGrpSpPr/>
          <p:nvPr/>
        </p:nvGrpSpPr>
        <p:grpSpPr>
          <a:xfrm>
            <a:off x="960140" y="3356992"/>
            <a:ext cx="7212260" cy="2524125"/>
            <a:chOff x="755576" y="2852936"/>
            <a:chExt cx="7212260" cy="2524125"/>
          </a:xfrm>
        </p:grpSpPr>
        <p:graphicFrame>
          <p:nvGraphicFramePr>
            <p:cNvPr id="20" name="Object 4"/>
            <p:cNvGraphicFramePr>
              <a:graphicFrameLocks noChangeAspect="1"/>
            </p:cNvGraphicFramePr>
            <p:nvPr/>
          </p:nvGraphicFramePr>
          <p:xfrm>
            <a:off x="755576" y="2852936"/>
            <a:ext cx="2724150" cy="2524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044" name="Fotografia di Photo Editor " r:id="rId5" imgW="2723810" imgH="2523810" progId="">
                    <p:embed/>
                  </p:oleObj>
                </mc:Choice>
                <mc:Fallback>
                  <p:oleObj name="Fotografia di Photo Editor " r:id="rId5" imgW="2723810" imgH="2523810" progId="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5576" y="2852936"/>
                          <a:ext cx="2724150" cy="2524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5"/>
            <p:cNvGraphicFramePr>
              <a:graphicFrameLocks noChangeAspect="1"/>
            </p:cNvGraphicFramePr>
            <p:nvPr/>
          </p:nvGraphicFramePr>
          <p:xfrm>
            <a:off x="5796136" y="2852936"/>
            <a:ext cx="2171700" cy="2438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045" name="Fotografia di Photo Editor " r:id="rId7" imgW="1943371" imgH="2180952" progId="">
                    <p:embed/>
                  </p:oleObj>
                </mc:Choice>
                <mc:Fallback>
                  <p:oleObj name="Fotografia di Photo Editor " r:id="rId7" imgW="1943371" imgH="2180952" progId="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96136" y="2852936"/>
                          <a:ext cx="2171700" cy="2438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CasellaDiTesto 10"/>
          <p:cNvSpPr txBox="1"/>
          <p:nvPr/>
        </p:nvSpPr>
        <p:spPr>
          <a:xfrm>
            <a:off x="323528" y="2320424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sz="2400" b="1" dirty="0" smtClean="0">
                <a:solidFill>
                  <a:schemeClr val="accent5">
                    <a:lumMod val="75000"/>
                  </a:schemeClr>
                </a:solidFill>
              </a:rPr>
              <a:t>Contatto tra conduttori: il corpo diventa l’utilizzatore”</a:t>
            </a:r>
            <a:endParaRPr lang="it-IT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86520" y="2378376"/>
            <a:ext cx="4427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5">
                    <a:lumMod val="75000"/>
                  </a:schemeClr>
                </a:solidFill>
              </a:rPr>
              <a:t>Contatto verso terra: il corpo diventa “il dispersore”</a:t>
            </a:r>
            <a:endParaRPr lang="it-IT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41056" y="1484784"/>
            <a:ext cx="8416273" cy="41998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Tipi di contatto elettrico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1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7544" y="1412776"/>
            <a:ext cx="7704856" cy="4911828"/>
          </a:xfrm>
          <a:prstGeom prst="rect">
            <a:avLst/>
          </a:prstGeom>
        </p:spPr>
        <p:txBody>
          <a:bodyPr/>
          <a:lstStyle/>
          <a:p>
            <a:pPr lvl="2"/>
            <a:endParaRPr lang="it-IT" b="1" dirty="0" smtClean="0">
              <a:solidFill>
                <a:srgbClr val="133B9C"/>
              </a:solidFill>
            </a:endParaRPr>
          </a:p>
          <a:p>
            <a:pPr lvl="2">
              <a:buFont typeface="Lucida Grande" pitchFamily="1" charset="0"/>
              <a:buAutoNum type="arabicPeriod"/>
            </a:pPr>
            <a:endParaRPr lang="it-IT" sz="1600" dirty="0" smtClean="0">
              <a:solidFill>
                <a:srgbClr val="133B9C"/>
              </a:solidFill>
            </a:endParaRPr>
          </a:p>
          <a:p>
            <a:pPr lvl="2">
              <a:buNone/>
            </a:pPr>
            <a:endParaRPr lang="it-IT" dirty="0">
              <a:solidFill>
                <a:srgbClr val="133B9C"/>
              </a:solidFill>
            </a:endParaRPr>
          </a:p>
          <a:p>
            <a:pPr lvl="2">
              <a:buNone/>
            </a:pPr>
            <a:endParaRPr lang="it-IT" sz="1600" dirty="0">
              <a:solidFill>
                <a:srgbClr val="133B9C"/>
              </a:solidFill>
            </a:endParaRPr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720964" y="1611761"/>
            <a:ext cx="8423036" cy="5246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796" tIns="50796" rIns="91433" bIns="50796"/>
          <a:lstStyle/>
          <a:p>
            <a:pPr defTabSz="914315">
              <a:lnSpc>
                <a:spcPct val="80000"/>
              </a:lnSpc>
              <a:spcBef>
                <a:spcPct val="40000"/>
              </a:spcBef>
              <a:buSzPct val="100000"/>
            </a:pPr>
            <a:r>
              <a:rPr lang="it-IT" sz="1400" dirty="0"/>
              <a:t>		</a:t>
            </a:r>
          </a:p>
          <a:p>
            <a:pPr marL="316440" lvl="2" defTabSz="914315">
              <a:spcBef>
                <a:spcPct val="40000"/>
              </a:spcBef>
              <a:buClr>
                <a:srgbClr val="FF7A00"/>
              </a:buClr>
              <a:buSzPct val="100000"/>
            </a:pPr>
            <a:endParaRPr lang="it-IT" sz="1200" dirty="0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1795609" y="3517895"/>
            <a:ext cx="4873989" cy="44010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50796" tIns="50796" rIns="91433" bIns="50796">
            <a:spAutoFit/>
          </a:bodyPr>
          <a:lstStyle/>
          <a:p>
            <a:pPr defTabSz="914315">
              <a:buSzPct val="100000"/>
            </a:pPr>
            <a:endParaRPr lang="it-IT" sz="2100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627784" y="1994064"/>
            <a:ext cx="41044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4000" b="1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V                 </a:t>
            </a:r>
            <a:endParaRPr lang="it-IT" sz="4000" b="1" dirty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4000" b="1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</a:t>
            </a:r>
            <a:r>
              <a:rPr lang="it-IT" sz="4000" b="1" dirty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  </a:t>
            </a:r>
            <a:r>
              <a:rPr lang="it-IT" sz="4000" b="1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--------</a:t>
            </a:r>
            <a:r>
              <a:rPr lang="it-IT" sz="4000" b="1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</a:t>
            </a:r>
          </a:p>
          <a:p>
            <a:r>
              <a:rPr lang="it-IT" sz="4000" b="1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R (Z)</a:t>
            </a:r>
            <a:endParaRPr lang="it-IT" sz="4000" b="1" dirty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755576" y="4375264"/>
            <a:ext cx="7416824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I: CORRENTE    -  Ampere         </a:t>
            </a:r>
            <a:r>
              <a:rPr lang="it-IT" sz="2000" b="1" dirty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(A)</a:t>
            </a:r>
          </a:p>
          <a:p>
            <a:pPr algn="ctr"/>
            <a:endParaRPr lang="it-IT" sz="2000" b="1" dirty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V: TENSIONE     -   Volt              </a:t>
            </a:r>
            <a:r>
              <a:rPr lang="it-IT" sz="2000" b="1" dirty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(V)</a:t>
            </a:r>
          </a:p>
          <a:p>
            <a:pPr algn="ctr"/>
            <a:endParaRPr lang="it-IT" sz="2000" b="1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 (Z): RESISTENZA  (IMPEDENZA ) - Ohm      </a:t>
            </a:r>
            <a:r>
              <a:rPr lang="it-IT" sz="2000" b="1" dirty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(Ω)</a:t>
            </a:r>
          </a:p>
          <a:p>
            <a:pPr algn="ctr">
              <a:lnSpc>
                <a:spcPct val="75000"/>
              </a:lnSpc>
            </a:pPr>
            <a:endParaRPr lang="it-IT" sz="2000" b="1" dirty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41056" y="1484784"/>
            <a:ext cx="8416273" cy="41998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Grandezze in gioco: Legge di Ohm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 t="11491"/>
          <a:stretch>
            <a:fillRect/>
          </a:stretch>
        </p:blipFill>
        <p:spPr bwMode="auto">
          <a:xfrm>
            <a:off x="72008" y="2060848"/>
            <a:ext cx="8892480" cy="4437112"/>
          </a:xfrm>
          <a:prstGeom prst="rect">
            <a:avLst/>
          </a:prstGeom>
          <a:noFill/>
        </p:spPr>
      </p:pic>
      <p:sp>
        <p:nvSpPr>
          <p:cNvPr id="13" name="Rettangolo 12"/>
          <p:cNvSpPr/>
          <p:nvPr/>
        </p:nvSpPr>
        <p:spPr>
          <a:xfrm>
            <a:off x="8748464" y="1556792"/>
            <a:ext cx="395536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641056" y="1484784"/>
            <a:ext cx="8416273" cy="41998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Curva di pericolosità della corrente alternata (50 Hz)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/>
          <a:srcRect l="36839" t="11491" b="22436"/>
          <a:stretch>
            <a:fillRect/>
          </a:stretch>
        </p:blipFill>
        <p:spPr bwMode="auto">
          <a:xfrm>
            <a:off x="3347864" y="2060848"/>
            <a:ext cx="5616624" cy="3312368"/>
          </a:xfrm>
          <a:prstGeom prst="rect">
            <a:avLst/>
          </a:prstGeom>
          <a:noFill/>
        </p:spPr>
      </p:pic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757476" y="1611761"/>
            <a:ext cx="8423036" cy="5246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796" tIns="50796" rIns="91433" bIns="50796"/>
          <a:lstStyle/>
          <a:p>
            <a:pPr defTabSz="914315">
              <a:lnSpc>
                <a:spcPct val="80000"/>
              </a:lnSpc>
              <a:spcBef>
                <a:spcPct val="40000"/>
              </a:spcBef>
              <a:buSzPct val="100000"/>
            </a:pPr>
            <a:r>
              <a:rPr lang="it-IT" sz="1400" dirty="0"/>
              <a:t>		</a:t>
            </a:r>
          </a:p>
          <a:p>
            <a:pPr marL="316440" lvl="2" defTabSz="914315">
              <a:spcBef>
                <a:spcPct val="40000"/>
              </a:spcBef>
              <a:buClr>
                <a:srgbClr val="FF7A00"/>
              </a:buClr>
              <a:buSzPct val="100000"/>
            </a:pPr>
            <a:endParaRPr lang="it-IT" sz="1200" dirty="0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1795609" y="3517895"/>
            <a:ext cx="4873989" cy="44010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50796" tIns="50796" rIns="91433" bIns="50796">
            <a:spAutoFit/>
          </a:bodyPr>
          <a:lstStyle/>
          <a:p>
            <a:pPr defTabSz="914315">
              <a:buSzPct val="100000"/>
            </a:pPr>
            <a:endParaRPr lang="it-IT" sz="2100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7544" y="1412776"/>
            <a:ext cx="7704856" cy="4911828"/>
          </a:xfrm>
          <a:prstGeom prst="rect">
            <a:avLst/>
          </a:prstGeom>
        </p:spPr>
        <p:txBody>
          <a:bodyPr/>
          <a:lstStyle/>
          <a:p>
            <a:pPr lvl="2"/>
            <a:endParaRPr lang="it-IT" b="1" dirty="0" smtClean="0">
              <a:solidFill>
                <a:srgbClr val="133B9C"/>
              </a:solidFill>
            </a:endParaRPr>
          </a:p>
          <a:p>
            <a:pPr lvl="2">
              <a:buFont typeface="Lucida Grande" pitchFamily="1" charset="0"/>
              <a:buAutoNum type="arabicPeriod"/>
            </a:pPr>
            <a:endParaRPr lang="it-IT" sz="1600" dirty="0" smtClean="0">
              <a:solidFill>
                <a:srgbClr val="133B9C"/>
              </a:solidFill>
            </a:endParaRPr>
          </a:p>
          <a:p>
            <a:pPr lvl="2">
              <a:buNone/>
            </a:pPr>
            <a:endParaRPr lang="it-IT" dirty="0">
              <a:solidFill>
                <a:srgbClr val="133B9C"/>
              </a:solidFill>
            </a:endParaRPr>
          </a:p>
          <a:p>
            <a:pPr lvl="2">
              <a:buNone/>
            </a:pPr>
            <a:endParaRPr lang="it-IT" sz="1600" dirty="0">
              <a:solidFill>
                <a:srgbClr val="133B9C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323528" y="3568383"/>
            <a:ext cx="3168352" cy="954107"/>
          </a:xfrm>
          <a:prstGeom prst="rect">
            <a:avLst/>
          </a:prstGeom>
          <a:solidFill>
            <a:srgbClr val="FFFF00"/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it-IT" sz="1400" b="1" dirty="0" smtClean="0"/>
              <a:t>Linea BT</a:t>
            </a:r>
          </a:p>
          <a:p>
            <a:r>
              <a:rPr lang="it-IT" sz="1400" dirty="0" smtClean="0"/>
              <a:t>Tensione verso terra: circa 230 V</a:t>
            </a:r>
          </a:p>
          <a:p>
            <a:r>
              <a:rPr lang="it-IT" sz="1400" dirty="0" smtClean="0"/>
              <a:t>Resistenza corpo: circa 2.000 Ohm</a:t>
            </a:r>
          </a:p>
          <a:p>
            <a:r>
              <a:rPr lang="it-IT" sz="1400" dirty="0" smtClean="0"/>
              <a:t>Corrente risultante: 0,12 A</a:t>
            </a:r>
          </a:p>
        </p:txBody>
      </p:sp>
      <p:cxnSp>
        <p:nvCxnSpPr>
          <p:cNvPr id="32" name="Connettore 1 31"/>
          <p:cNvCxnSpPr/>
          <p:nvPr/>
        </p:nvCxnSpPr>
        <p:spPr>
          <a:xfrm>
            <a:off x="6156176" y="1700808"/>
            <a:ext cx="0" cy="14401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/>
          <p:nvPr/>
        </p:nvCxnSpPr>
        <p:spPr>
          <a:xfrm>
            <a:off x="1907704" y="4523737"/>
            <a:ext cx="0" cy="628822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/>
          <p:nvPr/>
        </p:nvCxnSpPr>
        <p:spPr>
          <a:xfrm flipH="1">
            <a:off x="1907704" y="5152559"/>
            <a:ext cx="4392488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1 40"/>
          <p:cNvCxnSpPr/>
          <p:nvPr/>
        </p:nvCxnSpPr>
        <p:spPr>
          <a:xfrm flipV="1">
            <a:off x="6300192" y="2492896"/>
            <a:ext cx="0" cy="266429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ttangolo 42"/>
          <p:cNvSpPr/>
          <p:nvPr/>
        </p:nvSpPr>
        <p:spPr>
          <a:xfrm>
            <a:off x="611560" y="5406315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valore più grande di corrente per cui una persona è ancora in grado di staccarsi della sorgente elettrica si chiama </a:t>
            </a:r>
            <a:r>
              <a:rPr lang="it-IT" sz="1600" b="1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corrente di rilascio</a:t>
            </a:r>
            <a:r>
              <a:rPr lang="it-IT" sz="160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 mediamente è </a:t>
            </a:r>
            <a:r>
              <a:rPr lang="it-IT" sz="1600" b="1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compreso tra i 10 </a:t>
            </a:r>
            <a:r>
              <a:rPr lang="it-IT" sz="1600" b="1" dirty="0" err="1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</a:t>
            </a:r>
            <a:r>
              <a:rPr lang="it-IT" sz="1600" b="1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 i 15 </a:t>
            </a:r>
            <a:r>
              <a:rPr lang="it-IT" sz="1600" b="1" dirty="0" err="1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</a:t>
            </a:r>
            <a:r>
              <a:rPr lang="it-IT" sz="160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per una frequenza di</a:t>
            </a:r>
            <a:r>
              <a:rPr lang="it-IT" sz="1600" b="1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50 Hz</a:t>
            </a:r>
            <a:r>
              <a:rPr lang="it-IT" sz="160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it-IT" sz="1600" dirty="0">
              <a:solidFill>
                <a:srgbClr val="0033A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641056" y="1484784"/>
            <a:ext cx="8416273" cy="41998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Correnti sulle linee MT e BT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  <p:cxnSp>
        <p:nvCxnSpPr>
          <p:cNvPr id="24" name="Connettore 1 23"/>
          <p:cNvCxnSpPr/>
          <p:nvPr/>
        </p:nvCxnSpPr>
        <p:spPr>
          <a:xfrm flipH="1">
            <a:off x="7346804" y="2416255"/>
            <a:ext cx="33508" cy="27363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5508104" y="1466781"/>
            <a:ext cx="3168352" cy="954107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it-IT" sz="1400" b="1" dirty="0" smtClean="0"/>
              <a:t>Linea MT</a:t>
            </a:r>
          </a:p>
          <a:p>
            <a:r>
              <a:rPr lang="it-IT" sz="1400" dirty="0" smtClean="0"/>
              <a:t>Tensione verso terra: circa 8.700 V</a:t>
            </a:r>
          </a:p>
          <a:p>
            <a:r>
              <a:rPr lang="it-IT" sz="1400" dirty="0" smtClean="0"/>
              <a:t>Resistenza corpo: circa 2.000 Ohm</a:t>
            </a:r>
          </a:p>
          <a:p>
            <a:r>
              <a:rPr lang="it-IT" sz="1400" dirty="0" smtClean="0"/>
              <a:t>Corrente risultante: 4,35 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2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692231" y="1484784"/>
            <a:ext cx="8416273" cy="41998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4925" y="4888672"/>
            <a:ext cx="1224867" cy="13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827584" y="3200822"/>
            <a:ext cx="2590800" cy="1524000"/>
          </a:xfrm>
          <a:prstGeom prst="roundRect">
            <a:avLst>
              <a:gd name="adj" fmla="val 16667"/>
            </a:avLst>
          </a:prstGeom>
          <a:solidFill>
            <a:srgbClr val="DC4405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b="1" dirty="0">
                <a:solidFill>
                  <a:schemeClr val="bg1"/>
                </a:solidFill>
                <a:latin typeface="Arial" pitchFamily="34" charset="0"/>
              </a:rPr>
              <a:t>RISCHIO </a:t>
            </a:r>
          </a:p>
          <a:p>
            <a:pPr algn="ctr">
              <a:defRPr/>
            </a:pPr>
            <a:r>
              <a:rPr lang="it-IT" b="1" dirty="0">
                <a:solidFill>
                  <a:schemeClr val="bg1"/>
                </a:solidFill>
                <a:latin typeface="Arial" pitchFamily="34" charset="0"/>
              </a:rPr>
              <a:t>ELETTRICO</a:t>
            </a:r>
            <a:endParaRPr lang="it-IT" dirty="0"/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3568552" y="4606702"/>
            <a:ext cx="1295400" cy="838200"/>
          </a:xfrm>
          <a:prstGeom prst="rightArrow">
            <a:avLst>
              <a:gd name="adj1" fmla="val 50000"/>
              <a:gd name="adj2" fmla="val 38636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grpSp>
        <p:nvGrpSpPr>
          <p:cNvPr id="3" name="Gruppo 45"/>
          <p:cNvGrpSpPr/>
          <p:nvPr/>
        </p:nvGrpSpPr>
        <p:grpSpPr>
          <a:xfrm>
            <a:off x="3564632" y="1988840"/>
            <a:ext cx="4107632" cy="3887788"/>
            <a:chOff x="4535760" y="2380778"/>
            <a:chExt cx="4107632" cy="3887788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6128792" y="2380778"/>
              <a:ext cx="2514600" cy="3887788"/>
              <a:chOff x="3336" y="1571"/>
              <a:chExt cx="1584" cy="2449"/>
            </a:xfrm>
          </p:grpSpPr>
          <p:sp>
            <p:nvSpPr>
              <p:cNvPr id="23" name="Oval 3"/>
              <p:cNvSpPr>
                <a:spLocks noChangeArrowheads="1"/>
              </p:cNvSpPr>
              <p:nvPr/>
            </p:nvSpPr>
            <p:spPr bwMode="auto">
              <a:xfrm>
                <a:off x="3336" y="2964"/>
                <a:ext cx="1584" cy="1056"/>
              </a:xfrm>
              <a:prstGeom prst="ellipse">
                <a:avLst/>
              </a:prstGeom>
              <a:solidFill>
                <a:srgbClr val="DC4405"/>
              </a:solidFill>
              <a:ln w="9525">
                <a:solidFill>
                  <a:srgbClr val="00B0F0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it-IT" b="1">
                    <a:solidFill>
                      <a:schemeClr val="bg1"/>
                    </a:solidFill>
                    <a:latin typeface="Arial" pitchFamily="34" charset="0"/>
                  </a:rPr>
                  <a:t>USTIONI</a:t>
                </a:r>
                <a:endParaRPr lang="it-IT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Oval 4"/>
              <p:cNvSpPr>
                <a:spLocks noChangeArrowheads="1"/>
              </p:cNvSpPr>
              <p:nvPr/>
            </p:nvSpPr>
            <p:spPr bwMode="auto">
              <a:xfrm>
                <a:off x="3336" y="1571"/>
                <a:ext cx="1584" cy="1056"/>
              </a:xfrm>
              <a:prstGeom prst="ellipse">
                <a:avLst/>
              </a:prstGeom>
              <a:solidFill>
                <a:srgbClr val="DC4405"/>
              </a:solidFill>
              <a:ln w="9525">
                <a:solidFill>
                  <a:srgbClr val="00B0F0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it-IT" b="1">
                    <a:solidFill>
                      <a:schemeClr val="bg1"/>
                    </a:solidFill>
                    <a:latin typeface="Arial" pitchFamily="34" charset="0"/>
                  </a:rPr>
                  <a:t>SHOCK</a:t>
                </a:r>
              </a:p>
              <a:p>
                <a:pPr algn="ctr">
                  <a:defRPr/>
                </a:pPr>
                <a:r>
                  <a:rPr lang="it-IT" b="1">
                    <a:solidFill>
                      <a:schemeClr val="bg1"/>
                    </a:solidFill>
                    <a:latin typeface="Arial" pitchFamily="34" charset="0"/>
                  </a:rPr>
                  <a:t>ELETTRICO</a:t>
                </a:r>
                <a:endParaRPr lang="it-IT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AutoShape 7"/>
            <p:cNvSpPr>
              <a:spLocks noChangeArrowheads="1"/>
            </p:cNvSpPr>
            <p:nvPr/>
          </p:nvSpPr>
          <p:spPr bwMode="auto">
            <a:xfrm>
              <a:off x="4535760" y="2812504"/>
              <a:ext cx="1295400" cy="838200"/>
            </a:xfrm>
            <a:prstGeom prst="rightArrow">
              <a:avLst>
                <a:gd name="adj1" fmla="val 50000"/>
                <a:gd name="adj2" fmla="val 38636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it-IT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2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196752"/>
            <a:ext cx="5400600" cy="4816751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692231" y="1484784"/>
            <a:ext cx="8416273" cy="90216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</a:t>
            </a:r>
          </a:p>
          <a:p>
            <a:pPr algn="just">
              <a:spcBef>
                <a:spcPts val="1588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Elettrocuzione e shock elettrico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829398" y="3139728"/>
            <a:ext cx="7063082" cy="358430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Gli effetti sul corpo umano della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corrente continua   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:</a:t>
            </a:r>
            <a:endParaRPr lang="it-IT" b="1" dirty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" name="Picture 6" descr="http://www.pixlemon.com/signs-cartelli-zeichen/files/cartelli/11598025/zo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7197" y="3178832"/>
            <a:ext cx="249259" cy="267029"/>
          </a:xfrm>
          <a:prstGeom prst="rect">
            <a:avLst/>
          </a:prstGeom>
          <a:noFill/>
          <a:ln>
            <a:solidFill>
              <a:srgbClr val="FF9600"/>
            </a:solidFill>
          </a:ln>
        </p:spPr>
      </p:pic>
      <p:sp>
        <p:nvSpPr>
          <p:cNvPr id="11" name="Rettangolo 10"/>
          <p:cNvSpPr/>
          <p:nvPr/>
        </p:nvSpPr>
        <p:spPr>
          <a:xfrm>
            <a:off x="467544" y="4437112"/>
            <a:ext cx="8266433" cy="1189427"/>
          </a:xfrm>
          <a:prstGeom prst="rect">
            <a:avLst/>
          </a:prstGeom>
        </p:spPr>
        <p:txBody>
          <a:bodyPr wrap="square" lIns="80644" tIns="40322" rIns="80644" bIns="40322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pPr marL="236611" indent="-236611" algn="just">
              <a:spcBef>
                <a:spcPts val="529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	la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corrente continua </a:t>
            </a:r>
            <a:r>
              <a:rPr lang="it-IT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(presente tipicamente negli impianti di trazione elettrica, es. treni)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al passaggio attraverso il corpo umano determina fenomeni elettrochimici nel sangue con gravi conseguenze anche a distanza di tempo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717" y="2626928"/>
            <a:ext cx="1224867" cy="13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1839574" y="3169498"/>
            <a:ext cx="7196922" cy="358430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Gli effetti sul corpo umano della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corrente alternata   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:</a:t>
            </a:r>
            <a:endParaRPr lang="it-IT" b="1" dirty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02676" y="4194822"/>
            <a:ext cx="8289803" cy="1466426"/>
          </a:xfrm>
          <a:prstGeom prst="rect">
            <a:avLst/>
          </a:prstGeom>
        </p:spPr>
        <p:txBody>
          <a:bodyPr wrap="square" lIns="80644" tIns="40322" rIns="80644" bIns="40322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pPr marL="236611" indent="-236611" algn="just">
              <a:spcBef>
                <a:spcPts val="529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	la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corrente alternata </a:t>
            </a:r>
            <a:r>
              <a:rPr lang="it-IT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(presente tipicamente in tutti gli impianti elettrici di distribuzione e trasmissione)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al passaggio attraverso il corpo umano interferisce con i segnali elettrici del sistema nervoso che regolano battito cardiaco, respirazione e attività muscolare</a:t>
            </a:r>
          </a:p>
        </p:txBody>
      </p:sp>
      <p:pic>
        <p:nvPicPr>
          <p:cNvPr id="11" name="Picture 4" descr="http://www.pixlemon.com/signs-cartelli-zeichen/files/cartelli/11598020/zo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8491291" y="3238507"/>
            <a:ext cx="257173" cy="275508"/>
          </a:xfrm>
          <a:prstGeom prst="rect">
            <a:avLst/>
          </a:prstGeom>
          <a:noFill/>
          <a:ln>
            <a:solidFill>
              <a:srgbClr val="FF9600"/>
            </a:solidFill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717" y="2584189"/>
            <a:ext cx="1224867" cy="13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692231" y="1484784"/>
            <a:ext cx="8416273" cy="90216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</a:t>
            </a:r>
          </a:p>
          <a:p>
            <a:pPr algn="just">
              <a:spcBef>
                <a:spcPts val="1588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Elettrocuzione e shock elettrico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1829398" y="2852936"/>
            <a:ext cx="7135089" cy="358430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Gli effetti sul corpo umano della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corrente alternata   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:</a:t>
            </a:r>
            <a:endParaRPr lang="it-IT" b="1" dirty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51520" y="3573016"/>
            <a:ext cx="8568952" cy="2438487"/>
          </a:xfrm>
          <a:prstGeom prst="rect">
            <a:avLst/>
          </a:prstGeom>
        </p:spPr>
        <p:txBody>
          <a:bodyPr wrap="square" lIns="80644" tIns="40322" rIns="80644" bIns="40322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pPr marL="236611" indent="-236611" algn="just">
              <a:spcBef>
                <a:spcPts val="1058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se il valore della corrente (anche piccolo) supera una certa soglia e il passaggio interessa il cuore, può aver luogo la fibrillazione ventricolare: il cuore pulsa irregolarmente e non garantisce più la circolazione del sangue, sino a giungere all’arresto totale</a:t>
            </a:r>
          </a:p>
          <a:p>
            <a:pPr marL="236611" indent="-236611" algn="just">
              <a:spcBef>
                <a:spcPts val="1058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inoltre il passaggio di corrente causa la contrazione </a:t>
            </a:r>
            <a:b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</a:b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dei muscoli (tetanizzazione), con difficoltà respiratorie e nei movimenti</a:t>
            </a:r>
          </a:p>
        </p:txBody>
      </p:sp>
      <p:pic>
        <p:nvPicPr>
          <p:cNvPr id="11" name="Picture 4" descr="http://www.pixlemon.com/signs-cartelli-zeichen/files/cartelli/11598020/zo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8460432" y="2924944"/>
            <a:ext cx="257173" cy="275508"/>
          </a:xfrm>
          <a:prstGeom prst="rect">
            <a:avLst/>
          </a:prstGeom>
          <a:noFill/>
          <a:ln>
            <a:solidFill>
              <a:srgbClr val="FF9600"/>
            </a:solidFill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902" y="2348880"/>
            <a:ext cx="12248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692231" y="1484784"/>
            <a:ext cx="8416273" cy="90216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</a:t>
            </a:r>
          </a:p>
          <a:p>
            <a:pPr algn="just">
              <a:spcBef>
                <a:spcPts val="1588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Elettrocuzione e shock elettrico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2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1829399" y="2647039"/>
            <a:ext cx="7125325" cy="63542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pPr algn="just"/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In presenza di valori di corrente </a:t>
            </a:r>
            <a:r>
              <a:rPr lang="it-IT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(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continua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 o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alternata</a:t>
            </a:r>
            <a:r>
              <a:rPr lang="it-IT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)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 elevati prevale l’effetto di riscaldamento:</a:t>
            </a:r>
            <a:endParaRPr lang="it-IT" b="1" dirty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66265" y="3759416"/>
            <a:ext cx="8457930" cy="2289728"/>
          </a:xfrm>
          <a:prstGeom prst="rect">
            <a:avLst/>
          </a:prstGeom>
          <a:noFill/>
        </p:spPr>
        <p:txBody>
          <a:bodyPr wrap="square" lIns="80644" tIns="40322" rIns="80644" bIns="40322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pPr marL="236611" indent="-236611" algn="just">
              <a:spcBef>
                <a:spcPts val="1058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al passaggio di corrente le parti del corpo interessate si possono ustionare, fino alla carbonizzazione</a:t>
            </a:r>
          </a:p>
          <a:p>
            <a:pPr marL="236611" indent="-236611" algn="just">
              <a:spcBef>
                <a:spcPts val="1058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anche l’arco elettrico, che si sviluppa in aria, può causare il riscaldamento dei tessuti del corpo se esposti in vicinanza (arrossamenti e/o ustioni)</a:t>
            </a:r>
          </a:p>
          <a:p>
            <a:pPr>
              <a:spcBef>
                <a:spcPts val="529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Il bagliore dell’arco elettrico </a:t>
            </a:r>
            <a:r>
              <a:rPr lang="it-IT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(radiazioni ultraviolette)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può causare lesioni più o meno gravi agli occhi </a:t>
            </a: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717" y="2415287"/>
            <a:ext cx="1224867" cy="13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92231" y="1484784"/>
            <a:ext cx="8416273" cy="90216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</a:t>
            </a:r>
          </a:p>
          <a:p>
            <a:pPr algn="just">
              <a:spcBef>
                <a:spcPts val="1588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Ustioni ed altri effetti termici ed ottici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3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695666" y="3545079"/>
            <a:ext cx="4668422" cy="1324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just"/>
            <a:r>
              <a:rPr lang="it-IT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I°</a:t>
            </a:r>
            <a:r>
              <a:rPr lang="it-IT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grado</a:t>
            </a:r>
            <a:r>
              <a:rPr lang="it-IT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it-IT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ustione superficiale, si </a:t>
            </a:r>
            <a:r>
              <a:rPr lang="it-IT" sz="2000" b="1" dirty="0" smtClean="0">
                <a:solidFill>
                  <a:schemeClr val="accent5">
                    <a:lumMod val="75000"/>
                  </a:schemeClr>
                </a:solidFill>
              </a:rPr>
              <a:t>presenta  come un arrossamento cutaneo (eritema); esempio:  il primo sole quando andiamo al mare. </a:t>
            </a:r>
            <a:endParaRPr lang="it-IT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52" name="Picture 4" descr="https://encrypted-tbn2.gstatic.com/images?q=tbn:ANd9GcQRYi10iVJrd5EdocDVzCbZDyyLI62ltnf9KJ_NhOcfSXWBLs1hexobk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8751" y="2924945"/>
            <a:ext cx="3371721" cy="2520280"/>
          </a:xfrm>
          <a:prstGeom prst="rect">
            <a:avLst/>
          </a:prstGeom>
          <a:noFill/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92231" y="1484784"/>
            <a:ext cx="8416273" cy="90216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</a:t>
            </a:r>
          </a:p>
          <a:p>
            <a:pPr algn="just">
              <a:spcBef>
                <a:spcPts val="1588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Ustioni 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40" name="Rectangle 32"/>
          <p:cNvSpPr>
            <a:spLocks noChangeArrowheads="1"/>
          </p:cNvSpPr>
          <p:nvPr/>
        </p:nvSpPr>
        <p:spPr bwMode="auto">
          <a:xfrm>
            <a:off x="628650" y="3800592"/>
            <a:ext cx="4231382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it-IT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2° grado</a:t>
            </a:r>
            <a:r>
              <a:rPr lang="it-IT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 </a:t>
            </a:r>
            <a:r>
              <a:rPr lang="it-IT" sz="2000" b="1" dirty="0" smtClean="0">
                <a:solidFill>
                  <a:schemeClr val="accent5">
                    <a:lumMod val="75000"/>
                  </a:schemeClr>
                </a:solidFill>
              </a:rPr>
              <a:t>compaiono </a:t>
            </a:r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bolle </a:t>
            </a:r>
            <a:r>
              <a:rPr lang="it-IT" sz="2000" b="1" dirty="0" smtClean="0">
                <a:solidFill>
                  <a:schemeClr val="accent5">
                    <a:lumMod val="75000"/>
                  </a:schemeClr>
                </a:solidFill>
              </a:rPr>
              <a:t> (</a:t>
            </a:r>
            <a:r>
              <a:rPr lang="it-IT" sz="2000" b="1" dirty="0" err="1" smtClean="0">
                <a:solidFill>
                  <a:schemeClr val="accent5">
                    <a:lumMod val="75000"/>
                  </a:schemeClr>
                </a:solidFill>
              </a:rPr>
              <a:t>flittene</a:t>
            </a:r>
            <a:r>
              <a:rPr lang="it-IT" sz="2000" b="1" dirty="0" smtClean="0">
                <a:solidFill>
                  <a:schemeClr val="accent5">
                    <a:lumMod val="75000"/>
                  </a:schemeClr>
                </a:solidFill>
              </a:rPr>
              <a:t>) o/e vescicole con </a:t>
            </a:r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dolore </a:t>
            </a:r>
          </a:p>
        </p:txBody>
      </p:sp>
      <p:pic>
        <p:nvPicPr>
          <p:cNvPr id="2050" name="Picture 2" descr="https://encrypted-tbn0.gstatic.com/images?q=tbn:ANd9GcS6keaGyRbd_ACJWi52bwk7Xym9mKnbmMVRe-ywXv5mf1h854EZ8MbKIG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780928"/>
            <a:ext cx="3744416" cy="2645892"/>
          </a:xfrm>
          <a:prstGeom prst="rect">
            <a:avLst/>
          </a:prstGeom>
          <a:noFill/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92231" y="1484784"/>
            <a:ext cx="8416273" cy="90216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</a:t>
            </a:r>
          </a:p>
          <a:p>
            <a:pPr algn="just">
              <a:spcBef>
                <a:spcPts val="1588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Ustioni 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611560" y="3429000"/>
            <a:ext cx="3960440" cy="1324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just"/>
            <a:r>
              <a:rPr lang="it-IT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3° grado:  </a:t>
            </a:r>
            <a:r>
              <a:rPr lang="it-IT" sz="2000" b="1" dirty="0" smtClean="0">
                <a:solidFill>
                  <a:schemeClr val="accent5">
                    <a:lumMod val="75000"/>
                  </a:schemeClr>
                </a:solidFill>
              </a:rPr>
              <a:t>distruzione </a:t>
            </a:r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di tutti gli strati </a:t>
            </a:r>
            <a:r>
              <a:rPr lang="it-IT" sz="2000" b="1" dirty="0" smtClean="0">
                <a:solidFill>
                  <a:schemeClr val="accent5">
                    <a:lumMod val="75000"/>
                  </a:schemeClr>
                </a:solidFill>
              </a:rPr>
              <a:t>della  cute </a:t>
            </a:r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ed </a:t>
            </a:r>
            <a:r>
              <a:rPr lang="it-IT" sz="2000" b="1" dirty="0" smtClean="0">
                <a:solidFill>
                  <a:schemeClr val="accent5">
                    <a:lumMod val="75000"/>
                  </a:schemeClr>
                </a:solidFill>
              </a:rPr>
              <a:t>anche </a:t>
            </a:r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dei tessuti </a:t>
            </a:r>
            <a:r>
              <a:rPr lang="it-IT" sz="2000" b="1" dirty="0" smtClean="0">
                <a:solidFill>
                  <a:schemeClr val="accent5">
                    <a:lumMod val="75000"/>
                  </a:schemeClr>
                </a:solidFill>
              </a:rPr>
              <a:t>sottostanti (</a:t>
            </a:r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cute carbonizzata) </a:t>
            </a:r>
          </a:p>
        </p:txBody>
      </p:sp>
      <p:pic>
        <p:nvPicPr>
          <p:cNvPr id="2054" name="Picture 6" descr="https://encrypted-tbn1.gstatic.com/images?q=tbn:ANd9GcRf2iwM8CwqMxIl_tMGmgEj9jtMfTVoqyrXcxoCvOwgVSdW8DgkFD0YN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780928"/>
            <a:ext cx="3706110" cy="2448272"/>
          </a:xfrm>
          <a:prstGeom prst="rect">
            <a:avLst/>
          </a:prstGeom>
          <a:noFill/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92231" y="1484784"/>
            <a:ext cx="8416273" cy="90216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</a:t>
            </a:r>
          </a:p>
          <a:p>
            <a:pPr algn="just">
              <a:spcBef>
                <a:spcPts val="1588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Ustioni 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3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720964" y="1611761"/>
            <a:ext cx="8423036" cy="5246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796" tIns="50796" rIns="91433" bIns="50796"/>
          <a:lstStyle/>
          <a:p>
            <a:pPr defTabSz="914315">
              <a:lnSpc>
                <a:spcPct val="80000"/>
              </a:lnSpc>
              <a:spcBef>
                <a:spcPct val="40000"/>
              </a:spcBef>
              <a:buSzPct val="100000"/>
            </a:pPr>
            <a:r>
              <a:rPr lang="it-IT" sz="1400" dirty="0"/>
              <a:t>		</a:t>
            </a:r>
          </a:p>
          <a:p>
            <a:pPr marL="316440" lvl="2" defTabSz="914315">
              <a:spcBef>
                <a:spcPct val="40000"/>
              </a:spcBef>
              <a:buClr>
                <a:srgbClr val="FF7A00"/>
              </a:buClr>
              <a:buSzPct val="100000"/>
            </a:pPr>
            <a:endParaRPr lang="it-IT" sz="1200" dirty="0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1795609" y="3517895"/>
            <a:ext cx="4873989" cy="44010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50796" tIns="50796" rIns="91433" bIns="50796">
            <a:spAutoFit/>
          </a:bodyPr>
          <a:lstStyle/>
          <a:p>
            <a:pPr defTabSz="914315">
              <a:buSzPct val="100000"/>
            </a:pPr>
            <a:endParaRPr lang="it-IT" sz="2100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536" y="1412776"/>
            <a:ext cx="77048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2" defTabSz="914330" eaLnBrk="1" hangingPunct="1">
              <a:spcBef>
                <a:spcPct val="50000"/>
              </a:spcBef>
              <a:buFont typeface="Lucida Grande" pitchFamily="1" charset="0"/>
              <a:buAutoNum type="arabicPeriod"/>
            </a:pPr>
            <a:endParaRPr lang="it-IT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lvl="2" defTabSz="914330" eaLnBrk="1" hangingPunct="1">
              <a:spcBef>
                <a:spcPct val="50000"/>
              </a:spcBef>
              <a:buNone/>
            </a:pPr>
            <a:endParaRPr lang="it-IT" dirty="0">
              <a:solidFill>
                <a:schemeClr val="accent5">
                  <a:lumMod val="75000"/>
                </a:schemeClr>
              </a:solidFill>
            </a:endParaRPr>
          </a:p>
          <a:p>
            <a:pPr marL="0" lvl="2" defTabSz="914330" eaLnBrk="1" hangingPunct="1">
              <a:spcBef>
                <a:spcPct val="50000"/>
              </a:spcBef>
              <a:buNone/>
            </a:pPr>
            <a:endParaRPr lang="it-IT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79413" y="1682750"/>
            <a:ext cx="1920875" cy="64135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it-IT" sz="1000" b="1" dirty="0">
              <a:latin typeface="Arial" pitchFamily="34" charset="0"/>
            </a:endParaRPr>
          </a:p>
          <a:p>
            <a:pPr algn="ctr">
              <a:defRPr/>
            </a:pPr>
            <a:r>
              <a:rPr lang="it-IT" sz="1500" b="1" dirty="0">
                <a:latin typeface="Arial" pitchFamily="34" charset="0"/>
              </a:rPr>
              <a:t>TETANIZZAZIONE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379413" y="2681288"/>
            <a:ext cx="1920875" cy="639762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it-IT" sz="1600" b="1">
                <a:latin typeface="Arial" pitchFamily="34" charset="0"/>
              </a:rPr>
              <a:t>ARRESTO DELLA RESPIRAZIONE</a:t>
            </a:r>
            <a:endParaRPr lang="it-IT" sz="1200" b="1">
              <a:latin typeface="Arial" pitchFamily="34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74650" y="3709988"/>
            <a:ext cx="1920875" cy="64135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it-IT" sz="1600" b="1" dirty="0">
                <a:latin typeface="Arial" pitchFamily="34" charset="0"/>
              </a:rPr>
              <a:t>FIBRILLAZIONE</a:t>
            </a:r>
          </a:p>
          <a:p>
            <a:pPr algn="ctr">
              <a:defRPr/>
            </a:pPr>
            <a:r>
              <a:rPr lang="it-IT" sz="1600" b="1" dirty="0">
                <a:latin typeface="Arial" pitchFamily="34" charset="0"/>
              </a:rPr>
              <a:t>VENTRICOLARE</a:t>
            </a:r>
            <a:endParaRPr lang="it-IT" sz="1400" b="1" dirty="0">
              <a:latin typeface="Arial" pitchFamily="34" charset="0"/>
            </a:endParaRPr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 flipV="1">
            <a:off x="2470150" y="2008600"/>
            <a:ext cx="514350" cy="1905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048000" y="1628775"/>
            <a:ext cx="2354263" cy="823913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600" b="1" dirty="0">
                <a:latin typeface="Arial" pitchFamily="34" charset="0"/>
              </a:rPr>
              <a:t>Perdita del controllo volontario del muscolo colpito</a:t>
            </a:r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 flipV="1">
            <a:off x="2411760" y="2924944"/>
            <a:ext cx="576064" cy="1905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3048000" y="2600325"/>
            <a:ext cx="2354263" cy="766763"/>
          </a:xfrm>
          <a:prstGeom prst="rect">
            <a:avLst/>
          </a:prstGeom>
          <a:solidFill>
            <a:srgbClr val="FFFFFF"/>
          </a:solidFill>
          <a:ln w="38100">
            <a:solidFill>
              <a:srgbClr val="FF00FF"/>
            </a:solidFill>
            <a:miter lim="800000"/>
            <a:headEnd/>
            <a:tailEnd/>
          </a:ln>
        </p:spPr>
        <p:txBody>
          <a:bodyPr/>
          <a:lstStyle/>
          <a:p>
            <a:endParaRPr lang="it-IT" sz="1600" b="1">
              <a:latin typeface="Arial" pitchFamily="34" charset="0"/>
            </a:endParaRPr>
          </a:p>
          <a:p>
            <a:pPr algn="ctr"/>
            <a:r>
              <a:rPr lang="it-IT" sz="1800" b="1">
                <a:latin typeface="Arial" pitchFamily="34" charset="0"/>
              </a:rPr>
              <a:t>Asfissia</a:t>
            </a:r>
            <a:endParaRPr lang="it-IT" sz="1400" b="1">
              <a:latin typeface="Arial" pitchFamily="34" charset="0"/>
            </a:endParaRPr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2486025" y="4043363"/>
            <a:ext cx="498475" cy="190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3048000" y="3581400"/>
            <a:ext cx="2354263" cy="10541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600" b="1">
                <a:latin typeface="Arial" pitchFamily="34" charset="0"/>
              </a:rPr>
              <a:t>Dopo pochi minuti, lesioni definitive al tessuto celebrale ed al muscolo cardiaco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048000" y="4768850"/>
            <a:ext cx="2354263" cy="766763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800" b="1">
                <a:latin typeface="Arial" pitchFamily="34" charset="0"/>
              </a:rPr>
              <a:t>Azione</a:t>
            </a:r>
          </a:p>
          <a:p>
            <a:pPr algn="ctr"/>
            <a:r>
              <a:rPr lang="it-IT" sz="1800" b="1">
                <a:latin typeface="Arial" pitchFamily="34" charset="0"/>
              </a:rPr>
              <a:t>diretta</a:t>
            </a:r>
            <a:endParaRPr lang="it-IT" sz="1400" b="1">
              <a:latin typeface="Arial" pitchFamily="34" charset="0"/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3035300" y="5643563"/>
            <a:ext cx="2354263" cy="1081087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600" b="1">
                <a:latin typeface="Arial" pitchFamily="34" charset="0"/>
              </a:rPr>
              <a:t>Azione indiretta</a:t>
            </a:r>
          </a:p>
          <a:p>
            <a:pPr algn="ctr"/>
            <a:r>
              <a:rPr lang="it-IT" sz="1600" b="1">
                <a:latin typeface="Arial" pitchFamily="34" charset="0"/>
              </a:rPr>
              <a:t>(calore prodotto e radiazioni ultraviolette)</a:t>
            </a:r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 flipV="1">
            <a:off x="2252663" y="5146675"/>
            <a:ext cx="731837" cy="522288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" name="Line 14"/>
          <p:cNvSpPr>
            <a:spLocks noChangeShapeType="1"/>
          </p:cNvSpPr>
          <p:nvPr/>
        </p:nvSpPr>
        <p:spPr bwMode="auto">
          <a:xfrm>
            <a:off x="2279650" y="5765800"/>
            <a:ext cx="704850" cy="452438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8" name="AutoShape 15"/>
          <p:cNvSpPr>
            <a:spLocks/>
          </p:cNvSpPr>
          <p:nvPr/>
        </p:nvSpPr>
        <p:spPr bwMode="auto">
          <a:xfrm>
            <a:off x="5724128" y="1916832"/>
            <a:ext cx="432048" cy="2516461"/>
          </a:xfrm>
          <a:prstGeom prst="rightBrace">
            <a:avLst>
              <a:gd name="adj1" fmla="val 79967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9" name="AutoShape 16"/>
          <p:cNvSpPr>
            <a:spLocks/>
          </p:cNvSpPr>
          <p:nvPr/>
        </p:nvSpPr>
        <p:spPr bwMode="auto">
          <a:xfrm>
            <a:off x="5621338" y="4735513"/>
            <a:ext cx="550862" cy="1976437"/>
          </a:xfrm>
          <a:prstGeom prst="rightBrace">
            <a:avLst>
              <a:gd name="adj1" fmla="val 29899"/>
              <a:gd name="adj2" fmla="val 51005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0" name="AutoShape 17"/>
          <p:cNvSpPr>
            <a:spLocks noChangeArrowheads="1"/>
          </p:cNvSpPr>
          <p:nvPr/>
        </p:nvSpPr>
        <p:spPr bwMode="auto">
          <a:xfrm>
            <a:off x="6444208" y="2636912"/>
            <a:ext cx="2474912" cy="8270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it-IT" b="1" dirty="0">
                <a:solidFill>
                  <a:srgbClr val="FF0000"/>
                </a:solidFill>
                <a:latin typeface="Arial" pitchFamily="34" charset="0"/>
              </a:rPr>
              <a:t>SHOCK ELETTRICO</a:t>
            </a:r>
          </a:p>
        </p:txBody>
      </p:sp>
      <p:sp>
        <p:nvSpPr>
          <p:cNvPr id="31" name="AutoShape 18"/>
          <p:cNvSpPr>
            <a:spLocks noChangeArrowheads="1"/>
          </p:cNvSpPr>
          <p:nvPr/>
        </p:nvSpPr>
        <p:spPr bwMode="auto">
          <a:xfrm>
            <a:off x="6329363" y="5334000"/>
            <a:ext cx="2627312" cy="8794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0000FF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it-IT" b="1" dirty="0">
                <a:solidFill>
                  <a:srgbClr val="0000FF"/>
                </a:solidFill>
                <a:latin typeface="Arial" pitchFamily="34" charset="0"/>
              </a:rPr>
              <a:t>ARCO ELETTRICO</a:t>
            </a:r>
          </a:p>
        </p:txBody>
      </p:sp>
      <p:sp>
        <p:nvSpPr>
          <p:cNvPr id="32" name="Text Box 19"/>
          <p:cNvSpPr txBox="1">
            <a:spLocks noChangeArrowheads="1"/>
          </p:cNvSpPr>
          <p:nvPr/>
        </p:nvSpPr>
        <p:spPr bwMode="auto">
          <a:xfrm>
            <a:off x="374650" y="5283200"/>
            <a:ext cx="1920875" cy="63976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endParaRPr lang="it-IT" sz="1000" b="1">
              <a:latin typeface="Arial" pitchFamily="34" charset="0"/>
            </a:endParaRPr>
          </a:p>
          <a:p>
            <a:pPr algn="ctr">
              <a:defRPr/>
            </a:pPr>
            <a:r>
              <a:rPr lang="it-IT" sz="2000" b="1">
                <a:latin typeface="Arial" pitchFamily="34" charset="0"/>
              </a:rPr>
              <a:t>USTIONI</a:t>
            </a:r>
            <a:endParaRPr lang="it-IT" sz="1600" b="1">
              <a:latin typeface="Arial" pitchFamily="34" charset="0"/>
            </a:endParaRPr>
          </a:p>
        </p:txBody>
      </p:sp>
      <p:sp>
        <p:nvSpPr>
          <p:cNvPr id="35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1124279" y="1052736"/>
            <a:ext cx="8416273" cy="389208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0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elettrici: riepilogo</a:t>
            </a:r>
            <a:r>
              <a:rPr lang="it-IT" sz="2000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 </a:t>
            </a:r>
            <a:endParaRPr lang="it-IT" sz="2000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720964" y="1611761"/>
            <a:ext cx="8423036" cy="5246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796" tIns="50796" rIns="91433" bIns="50796"/>
          <a:lstStyle/>
          <a:p>
            <a:pPr defTabSz="914315">
              <a:lnSpc>
                <a:spcPct val="80000"/>
              </a:lnSpc>
              <a:spcBef>
                <a:spcPct val="40000"/>
              </a:spcBef>
              <a:buSzPct val="100000"/>
            </a:pPr>
            <a:r>
              <a:rPr lang="it-IT" sz="1400" dirty="0"/>
              <a:t>		</a:t>
            </a:r>
          </a:p>
          <a:p>
            <a:pPr marL="316440" lvl="2" defTabSz="914315">
              <a:spcBef>
                <a:spcPct val="40000"/>
              </a:spcBef>
              <a:buClr>
                <a:srgbClr val="FF7A00"/>
              </a:buClr>
              <a:buSzPct val="100000"/>
            </a:pPr>
            <a:endParaRPr lang="it-IT" sz="1200" dirty="0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1795609" y="3517895"/>
            <a:ext cx="4873989" cy="44010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50796" tIns="50796" rIns="91433" bIns="50796">
            <a:spAutoFit/>
          </a:bodyPr>
          <a:lstStyle/>
          <a:p>
            <a:pPr defTabSz="914315">
              <a:buSzPct val="100000"/>
            </a:pPr>
            <a:endParaRPr lang="it-IT" sz="2100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043608" y="2819831"/>
            <a:ext cx="70104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Gli impianti elettrici di distribuzione non hanno protezioni per le persone</a:t>
            </a:r>
          </a:p>
          <a:p>
            <a:pPr algn="just">
              <a:spcBef>
                <a:spcPct val="50000"/>
              </a:spcBef>
            </a:pPr>
            <a:endParaRPr lang="it-IT" b="1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 Un </a:t>
            </a:r>
            <a:r>
              <a:rPr lang="it-IT" b="1" dirty="0">
                <a:solidFill>
                  <a:srgbClr val="133B9C"/>
                </a:solidFill>
                <a:latin typeface="Verdana" pitchFamily="34" charset="0"/>
                <a:cs typeface="+mn-cs"/>
              </a:rPr>
              <a:t>contatto diretto o indiretto con elementi in tensione può provocare atti improvvisi di natura riflessa con spostamenti rapidi del corpo o di parti di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esso; essi, in </a:t>
            </a:r>
            <a:r>
              <a:rPr lang="it-IT" b="1" dirty="0">
                <a:solidFill>
                  <a:srgbClr val="133B9C"/>
                </a:solidFill>
                <a:latin typeface="Verdana" pitchFamily="34" charset="0"/>
                <a:cs typeface="+mn-cs"/>
              </a:rPr>
              <a:t>determinate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situazioni, </a:t>
            </a:r>
            <a:r>
              <a:rPr lang="it-IT" b="1" dirty="0">
                <a:solidFill>
                  <a:srgbClr val="133B9C"/>
                </a:solidFill>
                <a:latin typeface="Verdana" pitchFamily="34" charset="0"/>
                <a:cs typeface="+mn-cs"/>
              </a:rPr>
              <a:t>possono essere causa di infortuni quali la caduta dall’alto, l’urto con cose, ecc.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92231" y="1484784"/>
            <a:ext cx="8416273" cy="90216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Rischi ed effetti in presenza di impianti elettrici</a:t>
            </a:r>
          </a:p>
          <a:p>
            <a:pPr algn="just">
              <a:spcBef>
                <a:spcPts val="1588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Nota Bene 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692231" y="1512434"/>
            <a:ext cx="8416273" cy="902169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Cosa fare in caso di infortunio elettrico</a:t>
            </a:r>
          </a:p>
          <a:p>
            <a:pPr algn="just">
              <a:spcBef>
                <a:spcPts val="1588"/>
              </a:spcBef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Per evitare che anche il soccorritore diventi vittima</a:t>
            </a:r>
            <a:endParaRPr lang="it-IT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3855" y="2981728"/>
            <a:ext cx="7320820" cy="251286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pPr marL="236611" indent="-236611" algn="just">
              <a:spcBef>
                <a:spcPts val="1058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non toccare l’infortunato se il circuito elettrico è ancora in tensione e se necessario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isolare il proprio corpo verso terra con assi di legno o strutture in gomma</a:t>
            </a:r>
          </a:p>
          <a:p>
            <a:pPr marL="236611" indent="-236611" algn="just">
              <a:spcBef>
                <a:spcPts val="1058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interrompere il circuito “staccando” la corrente e, se non possibile, liberare l’infortunato dal contatto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senza mai toccarlo direttamente 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(usare bastoni, guanti in </a:t>
            </a:r>
            <a:r>
              <a:rPr lang="it-IT" b="1" dirty="0" err="1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gomma…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..) 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682" y="3252510"/>
            <a:ext cx="1256926" cy="1355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18" name="CasellaDiTesto 17"/>
          <p:cNvSpPr txBox="1"/>
          <p:nvPr/>
        </p:nvSpPr>
        <p:spPr>
          <a:xfrm>
            <a:off x="692231" y="1512433"/>
            <a:ext cx="8416273" cy="41998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Cosa fare in caso di infortunio elettrico</a:t>
            </a:r>
            <a:endParaRPr lang="it-IT" sz="1900" dirty="0" smtClean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9448" y="4280069"/>
            <a:ext cx="1256926" cy="1355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008773"/>
            <a:ext cx="4079556" cy="2315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Fumetto 2 20"/>
          <p:cNvSpPr/>
          <p:nvPr/>
        </p:nvSpPr>
        <p:spPr>
          <a:xfrm>
            <a:off x="392548" y="2069553"/>
            <a:ext cx="8262766" cy="1863504"/>
          </a:xfrm>
          <a:prstGeom prst="wedgeRoundRectCallout">
            <a:avLst>
              <a:gd name="adj1" fmla="val 30415"/>
              <a:gd name="adj2" fmla="val 83669"/>
              <a:gd name="adj3" fmla="val 16667"/>
            </a:avLst>
          </a:prstGeom>
          <a:gradFill>
            <a:gsLst>
              <a:gs pos="0">
                <a:srgbClr val="759EE3">
                  <a:tint val="66000"/>
                  <a:satMod val="160000"/>
                </a:srgbClr>
              </a:gs>
              <a:gs pos="50000">
                <a:srgbClr val="759EE3">
                  <a:tint val="44500"/>
                  <a:satMod val="160000"/>
                </a:srgbClr>
              </a:gs>
              <a:gs pos="100000">
                <a:srgbClr val="759EE3">
                  <a:tint val="23500"/>
                  <a:satMod val="160000"/>
                </a:srgbClr>
              </a:gs>
            </a:gsLst>
            <a:lin ang="5400000" scaled="0"/>
          </a:gradFill>
          <a:ln w="25400" cap="flat" cmpd="sng" algn="ctr">
            <a:solidFill>
              <a:srgbClr val="759EE3">
                <a:shade val="50000"/>
              </a:srgbClr>
            </a:solidFill>
            <a:prstDash val="solid"/>
          </a:ln>
          <a:effectLst/>
        </p:spPr>
        <p:txBody>
          <a:bodyPr lIns="80644" tIns="40322" rIns="80644" bIns="40322" rtlCol="0" anchor="ctr"/>
          <a:lstStyle/>
          <a:p>
            <a:pPr marL="236611" marR="0" lvl="0" indent="-236611" algn="ctr" defTabSz="914400" eaLnBrk="1" fontAlgn="auto" latinLnBrk="0" hangingPunct="1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33B9C"/>
                </a:solidFill>
                <a:effectLst/>
                <a:uLnTx/>
                <a:uFillTx/>
                <a:latin typeface="Verdana"/>
                <a:ea typeface="ヒラギノ角ゴ Pro W6" pitchFamily="1" charset="-128"/>
                <a:cs typeface="+mn-cs"/>
              </a:rPr>
              <a:t>Per far “staccare” la corrente occorre chiamare il servizio di segnalazione guasti ed emergenze di Enel Distribuzione</a:t>
            </a:r>
          </a:p>
          <a:p>
            <a:pPr marL="236611" marR="0" lvl="0" indent="-236611" algn="ctr" defTabSz="914400" eaLnBrk="1" fontAlgn="auto" latinLnBrk="0" hangingPunct="1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300" b="1" i="0" u="none" strike="noStrike" kern="0" cap="none" spc="0" normalizeH="0" baseline="0" noProof="0" dirty="0" smtClean="0">
                <a:ln>
                  <a:solidFill>
                    <a:srgbClr val="759EE3">
                      <a:shade val="50000"/>
                    </a:srgbClr>
                  </a:solidFill>
                </a:ln>
                <a:solidFill>
                  <a:srgbClr val="FF9600"/>
                </a:solidFill>
                <a:effectLst/>
                <a:uLnTx/>
                <a:uFillTx/>
                <a:latin typeface="Verdana"/>
                <a:ea typeface="ヒラギノ角ゴ Pro W6" pitchFamily="1" charset="-128"/>
                <a:cs typeface="+mn-cs"/>
              </a:rPr>
              <a:t>803 500</a:t>
            </a:r>
          </a:p>
          <a:p>
            <a:pPr marL="236611" marR="0" lvl="0" indent="-236611" algn="ctr" defTabSz="914400" eaLnBrk="1" fontAlgn="auto" latinLnBrk="0" hangingPunct="1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133B9C"/>
                </a:solidFill>
                <a:effectLst/>
                <a:uLnTx/>
                <a:uFillTx/>
                <a:latin typeface="Verdana"/>
                <a:ea typeface="ヒラギノ角ゴ Pro W6" pitchFamily="1" charset="-128"/>
                <a:cs typeface="+mn-cs"/>
              </a:rPr>
              <a:t>      </a:t>
            </a: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33B9C"/>
                </a:solidFill>
                <a:effectLst/>
                <a:uLnTx/>
                <a:uFillTx/>
                <a:latin typeface="Verdana"/>
                <a:ea typeface="ヒラギノ角ゴ Pro W6" pitchFamily="1" charset="-128"/>
                <a:cs typeface="+mn-cs"/>
              </a:rPr>
              <a:t>presente anche tra i NUMERI UTILI nell’avanti-elenco delle </a:t>
            </a:r>
            <a:r>
              <a:rPr kumimoji="0" lang="it-IT" sz="1800" b="1" i="0" u="none" strike="noStrike" kern="0" cap="none" spc="0" normalizeH="0" baseline="0" noProof="0" dirty="0" smtClean="0">
                <a:ln>
                  <a:solidFill>
                    <a:srgbClr val="759EE3">
                      <a:shade val="5000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+mn-cs"/>
              </a:rPr>
              <a:t>PAGINE BIANCHE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2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692231" y="1501532"/>
            <a:ext cx="8416273" cy="41998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>
              <a:spcBef>
                <a:spcPts val="1588"/>
              </a:spcBef>
            </a:pPr>
            <a:r>
              <a:rPr lang="it-IT" sz="2200" dirty="0" smtClean="0">
                <a:solidFill>
                  <a:srgbClr val="FF7A00"/>
                </a:solidFill>
                <a:latin typeface="Verdana" pitchFamily="34" charset="0"/>
                <a:cs typeface="+mn-cs"/>
              </a:rPr>
              <a:t>Cosa fare in caso di infortunio elettrico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542877" y="3679879"/>
            <a:ext cx="5346856" cy="943206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pPr marL="236611" indent="-236611" algn="just">
              <a:spcBef>
                <a:spcPts val="529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se l’infortunato è cosciente controllare il polso e il respiro e porlo in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posizione laterale di sicurezza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938" y="3545768"/>
            <a:ext cx="1256926" cy="1355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ttangolo 11"/>
          <p:cNvSpPr/>
          <p:nvPr/>
        </p:nvSpPr>
        <p:spPr>
          <a:xfrm>
            <a:off x="349733" y="5805264"/>
            <a:ext cx="6180587" cy="441530"/>
          </a:xfrm>
          <a:prstGeom prst="rect">
            <a:avLst/>
          </a:prstGeom>
        </p:spPr>
        <p:txBody>
          <a:bodyPr wrap="square" lIns="80644" tIns="40322" rIns="80644" bIns="40322">
            <a:spAutoFit/>
          </a:bodyPr>
          <a:lstStyle/>
          <a:p>
            <a:pPr marL="39202" defTabSz="914245">
              <a:lnSpc>
                <a:spcPct val="130000"/>
              </a:lnSpc>
            </a:pPr>
            <a:r>
              <a:rPr lang="it-IT" sz="900" i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Indicazioni sul Pronto Soccorso tratte dal </a:t>
            </a:r>
          </a:p>
          <a:p>
            <a:pPr marL="39202" defTabSz="914245">
              <a:lnSpc>
                <a:spcPct val="130000"/>
              </a:lnSpc>
            </a:pPr>
            <a:r>
              <a:rPr lang="it-IT" sz="900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Manuale INAIL per gli Incaricati di primo soccorso, </a:t>
            </a:r>
            <a:r>
              <a:rPr lang="it-IT" sz="900" i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edizione 2010</a:t>
            </a:r>
            <a:endParaRPr lang="it-IT" sz="900" b="1" i="1" dirty="0">
              <a:solidFill>
                <a:srgbClr val="133B9C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3" name="Immagine 12"/>
          <p:cNvPicPr/>
          <p:nvPr/>
        </p:nvPicPr>
        <p:blipFill>
          <a:blip r:embed="rId4" cstate="print"/>
          <a:srcRect l="45585" t="60746" r="33155" b="28057"/>
          <a:stretch>
            <a:fillRect/>
          </a:stretch>
        </p:blipFill>
        <p:spPr bwMode="auto">
          <a:xfrm>
            <a:off x="7026374" y="3615081"/>
            <a:ext cx="1669099" cy="119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ttangolo 13"/>
          <p:cNvSpPr/>
          <p:nvPr/>
        </p:nvSpPr>
        <p:spPr>
          <a:xfrm>
            <a:off x="246778" y="4941168"/>
            <a:ext cx="8575659" cy="635429"/>
          </a:xfrm>
          <a:prstGeom prst="rect">
            <a:avLst/>
          </a:prstGeom>
        </p:spPr>
        <p:txBody>
          <a:bodyPr wrap="square" lIns="80644" tIns="40322" rIns="80644" bIns="40322">
            <a:spAutoFit/>
          </a:bodyPr>
          <a:lstStyle/>
          <a:p>
            <a:pPr marL="236611" indent="-236611" algn="just">
              <a:spcBef>
                <a:spcPts val="1058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in caso di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ustioni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 valutare la gravità delle lesioni e servirsi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solo di garze sterili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9657" y="1974587"/>
            <a:ext cx="8564883" cy="1607490"/>
          </a:xfrm>
          <a:prstGeom prst="rect">
            <a:avLst/>
          </a:prstGeom>
          <a:noFill/>
        </p:spPr>
        <p:txBody>
          <a:bodyPr wrap="square" lIns="80644" tIns="40322" rIns="80644" bIns="40322" rtlCol="0">
            <a:sp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pPr marL="236611" indent="-236611" algn="just">
              <a:spcBef>
                <a:spcPts val="1058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chiamare prontamente i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soccorsi (118)</a:t>
            </a:r>
          </a:p>
          <a:p>
            <a:pPr marL="236611" indent="-236611" algn="just">
              <a:spcBef>
                <a:spcPts val="1058"/>
              </a:spcBef>
              <a:buFont typeface="Arial" pitchFamily="34" charset="0"/>
              <a:buChar char="•"/>
            </a:pP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se l’infortunato è privo di coscienza verificare la presenza delle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funzioni vitali </a:t>
            </a:r>
            <a:r>
              <a:rPr lang="it-IT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(respiro e battito cardiaco)</a:t>
            </a:r>
            <a:r>
              <a:rPr lang="it-IT" b="1" dirty="0" smtClean="0">
                <a:solidFill>
                  <a:srgbClr val="133B9C"/>
                </a:solidFill>
                <a:latin typeface="Verdana" pitchFamily="34" charset="0"/>
                <a:cs typeface="+mn-cs"/>
              </a:rPr>
              <a:t>, in assenza procedere se possibile con la </a:t>
            </a:r>
            <a:r>
              <a:rPr lang="it-IT" b="1" dirty="0" smtClean="0">
                <a:solidFill>
                  <a:srgbClr val="FF9600"/>
                </a:solidFill>
                <a:latin typeface="Verdana" pitchFamily="34" charset="0"/>
                <a:cs typeface="+mn-cs"/>
              </a:rPr>
              <a:t>rianimazione cardiaca ed eventualmente respiratoria   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>
            <a:lum bright="84000" contrast="-76000"/>
          </a:blip>
          <a:srcRect l="14171" t="46875" r="65262" b="20641"/>
          <a:stretch>
            <a:fillRect/>
          </a:stretch>
        </p:blipFill>
        <p:spPr bwMode="auto">
          <a:xfrm>
            <a:off x="1763688" y="1204537"/>
            <a:ext cx="5400600" cy="4816751"/>
          </a:xfrm>
          <a:prstGeom prst="rect">
            <a:avLst/>
          </a:prstGeom>
          <a:noFill/>
        </p:spPr>
      </p:pic>
      <p:sp>
        <p:nvSpPr>
          <p:cNvPr id="9" name="Rettangolo 8"/>
          <p:cNvSpPr/>
          <p:nvPr/>
        </p:nvSpPr>
        <p:spPr>
          <a:xfrm>
            <a:off x="2161080" y="3312435"/>
            <a:ext cx="4710583" cy="512319"/>
          </a:xfrm>
          <a:prstGeom prst="rect">
            <a:avLst/>
          </a:prstGeom>
          <a:noFill/>
        </p:spPr>
        <p:txBody>
          <a:bodyPr wrap="none" lIns="80644" tIns="40322" rIns="80644" bIns="40322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sz="2800" b="1" dirty="0" smtClean="0">
                <a:ln w="11430"/>
                <a:gradFill>
                  <a:gsLst>
                    <a:gs pos="0">
                      <a:srgbClr val="2D2D8A">
                        <a:tint val="90000"/>
                        <a:satMod val="120000"/>
                      </a:srgbClr>
                    </a:gs>
                    <a:gs pos="25000">
                      <a:srgbClr val="2D2D8A">
                        <a:tint val="93000"/>
                        <a:satMod val="120000"/>
                      </a:srgbClr>
                    </a:gs>
                    <a:gs pos="50000">
                      <a:srgbClr val="2D2D8A">
                        <a:shade val="89000"/>
                        <a:satMod val="110000"/>
                      </a:srgbClr>
                    </a:gs>
                    <a:gs pos="75000">
                      <a:srgbClr val="2D2D8A">
                        <a:tint val="93000"/>
                        <a:satMod val="120000"/>
                      </a:srgbClr>
                    </a:gs>
                    <a:gs pos="100000">
                      <a:srgbClr val="2D2D8A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latin typeface="Verdana" pitchFamily="34" charset="0"/>
                <a:cs typeface="+mn-cs"/>
              </a:rPr>
              <a:t>grazie per l’attenzione</a:t>
            </a:r>
            <a:endParaRPr lang="it-IT" sz="2800" b="1" dirty="0">
              <a:ln w="11430"/>
              <a:gradFill>
                <a:gsLst>
                  <a:gs pos="0">
                    <a:srgbClr val="2D2D8A">
                      <a:tint val="90000"/>
                      <a:satMod val="120000"/>
                    </a:srgbClr>
                  </a:gs>
                  <a:gs pos="25000">
                    <a:srgbClr val="2D2D8A">
                      <a:tint val="93000"/>
                      <a:satMod val="120000"/>
                    </a:srgbClr>
                  </a:gs>
                  <a:gs pos="50000">
                    <a:srgbClr val="2D2D8A">
                      <a:shade val="89000"/>
                      <a:satMod val="110000"/>
                    </a:srgbClr>
                  </a:gs>
                  <a:gs pos="75000">
                    <a:srgbClr val="2D2D8A">
                      <a:tint val="93000"/>
                      <a:satMod val="120000"/>
                    </a:srgbClr>
                  </a:gs>
                  <a:gs pos="100000">
                    <a:srgbClr val="2D2D8A">
                      <a:tint val="90000"/>
                      <a:satMod val="120000"/>
                    </a:srgbClr>
                  </a:gs>
                </a:gsLst>
                <a:lin ang="5400000"/>
              </a:gradFill>
              <a:latin typeface="Verdana" pitchFamily="34" charset="0"/>
              <a:cs typeface="+mn-cs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536944" y="5355661"/>
            <a:ext cx="3067504" cy="881651"/>
          </a:xfrm>
          <a:prstGeom prst="rect">
            <a:avLst/>
          </a:prstGeom>
          <a:noFill/>
        </p:spPr>
        <p:txBody>
          <a:bodyPr wrap="none" lIns="80644" tIns="40322" rIns="80644" bIns="40322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it-IT" sz="1300" b="1" dirty="0" smtClean="0">
                <a:ln w="11430"/>
                <a:gradFill>
                  <a:gsLst>
                    <a:gs pos="0">
                      <a:srgbClr val="2D2D8A">
                        <a:tint val="90000"/>
                        <a:satMod val="120000"/>
                      </a:srgbClr>
                    </a:gs>
                    <a:gs pos="25000">
                      <a:srgbClr val="2D2D8A">
                        <a:tint val="93000"/>
                        <a:satMod val="120000"/>
                      </a:srgbClr>
                    </a:gs>
                    <a:gs pos="50000">
                      <a:srgbClr val="2D2D8A">
                        <a:shade val="89000"/>
                        <a:satMod val="110000"/>
                      </a:srgbClr>
                    </a:gs>
                    <a:gs pos="75000">
                      <a:srgbClr val="2D2D8A">
                        <a:tint val="93000"/>
                        <a:satMod val="120000"/>
                      </a:srgbClr>
                    </a:gs>
                    <a:gs pos="100000">
                      <a:srgbClr val="2D2D8A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latin typeface="Verdana" pitchFamily="34" charset="0"/>
                <a:cs typeface="+mn-cs"/>
              </a:rPr>
              <a:t>ENEL Distribuzione</a:t>
            </a:r>
          </a:p>
          <a:p>
            <a:r>
              <a:rPr lang="it-IT" sz="1300" b="1" dirty="0" smtClean="0">
                <a:ln w="11430"/>
                <a:gradFill>
                  <a:gsLst>
                    <a:gs pos="0">
                      <a:srgbClr val="2D2D8A">
                        <a:tint val="90000"/>
                        <a:satMod val="120000"/>
                      </a:srgbClr>
                    </a:gs>
                    <a:gs pos="25000">
                      <a:srgbClr val="2D2D8A">
                        <a:tint val="93000"/>
                        <a:satMod val="120000"/>
                      </a:srgbClr>
                    </a:gs>
                    <a:gs pos="50000">
                      <a:srgbClr val="2D2D8A">
                        <a:shade val="89000"/>
                        <a:satMod val="110000"/>
                      </a:srgbClr>
                    </a:gs>
                    <a:gs pos="75000">
                      <a:srgbClr val="2D2D8A">
                        <a:tint val="93000"/>
                        <a:satMod val="120000"/>
                      </a:srgbClr>
                    </a:gs>
                    <a:gs pos="100000">
                      <a:srgbClr val="2D2D8A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latin typeface="Verdana" pitchFamily="34" charset="0"/>
                <a:cs typeface="+mn-cs"/>
              </a:rPr>
              <a:t>Distribuzione Territoriale Rete </a:t>
            </a:r>
          </a:p>
          <a:p>
            <a:r>
              <a:rPr lang="it-IT" sz="1300" b="1" dirty="0" smtClean="0">
                <a:ln w="11430"/>
                <a:gradFill>
                  <a:gsLst>
                    <a:gs pos="0">
                      <a:srgbClr val="2D2D8A">
                        <a:tint val="90000"/>
                        <a:satMod val="120000"/>
                      </a:srgbClr>
                    </a:gs>
                    <a:gs pos="25000">
                      <a:srgbClr val="2D2D8A">
                        <a:tint val="93000"/>
                        <a:satMod val="120000"/>
                      </a:srgbClr>
                    </a:gs>
                    <a:gs pos="50000">
                      <a:srgbClr val="2D2D8A">
                        <a:shade val="89000"/>
                        <a:satMod val="110000"/>
                      </a:srgbClr>
                    </a:gs>
                    <a:gs pos="75000">
                      <a:srgbClr val="2D2D8A">
                        <a:tint val="93000"/>
                        <a:satMod val="120000"/>
                      </a:srgbClr>
                    </a:gs>
                    <a:gs pos="100000">
                      <a:srgbClr val="2D2D8A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latin typeface="Verdana" pitchFamily="34" charset="0"/>
                <a:cs typeface="+mn-cs"/>
              </a:rPr>
              <a:t>Toscana e Umbria</a:t>
            </a:r>
          </a:p>
          <a:p>
            <a:endParaRPr lang="it-IT" sz="1300" b="1" dirty="0">
              <a:ln w="11430"/>
              <a:gradFill>
                <a:gsLst>
                  <a:gs pos="0">
                    <a:srgbClr val="2D2D8A">
                      <a:tint val="90000"/>
                      <a:satMod val="120000"/>
                    </a:srgbClr>
                  </a:gs>
                  <a:gs pos="25000">
                    <a:srgbClr val="2D2D8A">
                      <a:tint val="93000"/>
                      <a:satMod val="120000"/>
                    </a:srgbClr>
                  </a:gs>
                  <a:gs pos="50000">
                    <a:srgbClr val="2D2D8A">
                      <a:shade val="89000"/>
                      <a:satMod val="110000"/>
                    </a:srgbClr>
                  </a:gs>
                  <a:gs pos="75000">
                    <a:srgbClr val="2D2D8A">
                      <a:tint val="93000"/>
                      <a:satMod val="120000"/>
                    </a:srgbClr>
                  </a:gs>
                  <a:gs pos="100000">
                    <a:srgbClr val="2D2D8A">
                      <a:tint val="90000"/>
                      <a:satMod val="120000"/>
                    </a:srgbClr>
                  </a:gs>
                </a:gsLst>
                <a:lin ang="5400000"/>
              </a:gradFill>
              <a:latin typeface="Verdana" pitchFamily="34" charset="0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00868" y="272199"/>
            <a:ext cx="7056784" cy="979298"/>
          </a:xfrm>
          <a:prstGeom prst="rect">
            <a:avLst/>
          </a:prstGeom>
        </p:spPr>
        <p:txBody>
          <a:bodyPr lIns="50784" tIns="50784" rIns="132040" bIns="50784"/>
          <a:lstStyle/>
          <a:p>
            <a:pPr marL="39676">
              <a:defRPr/>
            </a:pPr>
            <a:r>
              <a:rPr lang="it-IT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sicurezza elettrica: prendiamo le giuste distanze</a:t>
            </a:r>
          </a:p>
          <a:p>
            <a:pPr marL="39676">
              <a:defRPr/>
            </a:pPr>
            <a:r>
              <a:rPr lang="it-IT" sz="1600" b="1" kern="0" dirty="0" smtClean="0">
                <a:solidFill>
                  <a:srgbClr val="0033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effetti della corrente elettrica sul corpo umano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3038</TotalTime>
  <Words>1504</Words>
  <Application>Microsoft Office PowerPoint</Application>
  <PresentationFormat>Presentazione su schermo (4:3)</PresentationFormat>
  <Paragraphs>198</Paragraphs>
  <Slides>21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3" baseType="lpstr">
      <vt:lpstr>Master</vt:lpstr>
      <vt:lpstr>Fotografia di Photo Editor </vt:lpstr>
      <vt:lpstr>La sicurezza elettrica: prendiamo le giuste distanze...  Gli effetti della corrente elettrica sul corpo umano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Alessia Monteferri</dc:creator>
  <cp:lastModifiedBy>Asus</cp:lastModifiedBy>
  <cp:revision>538</cp:revision>
  <dcterms:created xsi:type="dcterms:W3CDTF">2014-02-05T11:37:02Z</dcterms:created>
  <dcterms:modified xsi:type="dcterms:W3CDTF">2014-11-25T17:49:25Z</dcterms:modified>
</cp:coreProperties>
</file>