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50" r:id="rId2"/>
    <p:sldId id="344" r:id="rId3"/>
    <p:sldId id="359" r:id="rId4"/>
    <p:sldId id="360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85" r:id="rId14"/>
    <p:sldId id="386" r:id="rId15"/>
    <p:sldId id="352" r:id="rId16"/>
    <p:sldId id="372" r:id="rId17"/>
    <p:sldId id="380" r:id="rId18"/>
    <p:sldId id="381" r:id="rId19"/>
    <p:sldId id="382" r:id="rId20"/>
    <p:sldId id="353" r:id="rId21"/>
    <p:sldId id="373" r:id="rId22"/>
    <p:sldId id="374" r:id="rId23"/>
    <p:sldId id="375" r:id="rId24"/>
    <p:sldId id="376" r:id="rId25"/>
    <p:sldId id="377" r:id="rId26"/>
    <p:sldId id="354" r:id="rId27"/>
    <p:sldId id="378" r:id="rId28"/>
    <p:sldId id="355" r:id="rId29"/>
    <p:sldId id="388" r:id="rId30"/>
    <p:sldId id="379" r:id="rId31"/>
    <p:sldId id="358" r:id="rId32"/>
    <p:sldId id="383" r:id="rId33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4405"/>
    <a:srgbClr val="BCBFE4"/>
    <a:srgbClr val="53565A"/>
    <a:srgbClr val="0033A0"/>
    <a:srgbClr val="76BFE4"/>
    <a:srgbClr val="A7A8AA"/>
    <a:srgbClr val="A7D385"/>
    <a:srgbClr val="FFD18E"/>
    <a:srgbClr val="7F99CF"/>
    <a:srgbClr val="EDA1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8344" autoAdjust="0"/>
    <p:restoredTop sz="94629" autoAdjust="0"/>
  </p:normalViewPr>
  <p:slideViewPr>
    <p:cSldViewPr>
      <p:cViewPr>
        <p:scale>
          <a:sx n="91" d="100"/>
          <a:sy n="91" d="100"/>
        </p:scale>
        <p:origin x="-1930" y="-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E6670FF-B9A6-46EB-8C3A-21E98A8580A9}" type="datetimeFigureOut">
              <a:rPr lang="it-IT"/>
              <a:pPr>
                <a:defRPr/>
              </a:pPr>
              <a:t>25/11/2014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8127881-DE8C-4F7E-8F1B-C60CED46E1D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6231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>
          <a:xfrm>
            <a:off x="388938" y="338138"/>
            <a:ext cx="4706937" cy="4706937"/>
          </a:xfrm>
          <a:prstGeom prst="rect">
            <a:avLst/>
          </a:prstGeom>
          <a:noFill/>
          <a:ln w="28575" cmpd="sng">
            <a:solidFill>
              <a:srgbClr val="0033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n w="28575" cmpd="sng">
                <a:solidFill>
                  <a:schemeClr val="tx1"/>
                </a:solidFill>
              </a:ln>
              <a:solidFill>
                <a:srgbClr val="24509A"/>
              </a:solidFill>
            </a:endParaRPr>
          </a:p>
        </p:txBody>
      </p:sp>
      <p:sp>
        <p:nvSpPr>
          <p:cNvPr id="5" name="Rettangolo 4"/>
          <p:cNvSpPr/>
          <p:nvPr userDrawn="1"/>
        </p:nvSpPr>
        <p:spPr>
          <a:xfrm>
            <a:off x="5165725" y="5114925"/>
            <a:ext cx="1393825" cy="1392238"/>
          </a:xfrm>
          <a:prstGeom prst="rect">
            <a:avLst/>
          </a:prstGeom>
          <a:noFill/>
          <a:ln w="28575" cmpd="sng">
            <a:solidFill>
              <a:srgbClr val="DC44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ln w="38100" cmpd="sng">
                <a:solidFill>
                  <a:schemeClr val="tx1"/>
                </a:solidFill>
              </a:ln>
              <a:solidFill>
                <a:srgbClr val="DF6426"/>
              </a:solidFill>
            </a:endParaRPr>
          </a:p>
        </p:txBody>
      </p:sp>
      <p:sp>
        <p:nvSpPr>
          <p:cNvPr id="11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388938" y="3933825"/>
            <a:ext cx="4706937" cy="1111250"/>
          </a:xfrm>
          <a:prstGeom prst="rect">
            <a:avLst/>
          </a:prstGeom>
        </p:spPr>
        <p:txBody>
          <a:bodyPr lIns="180000" tIns="180000" rIns="180000" bIns="180000"/>
          <a:lstStyle>
            <a:lvl1pPr marL="0" indent="0">
              <a:buNone/>
              <a:defRPr sz="2000" baseline="0">
                <a:solidFill>
                  <a:srgbClr val="DC440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Città, giorno mese anno</a:t>
            </a:r>
          </a:p>
        </p:txBody>
      </p:sp>
      <p:sp>
        <p:nvSpPr>
          <p:cNvPr id="12" name="Titolo 1"/>
          <p:cNvSpPr>
            <a:spLocks noGrp="1"/>
          </p:cNvSpPr>
          <p:nvPr>
            <p:ph type="title" hasCustomPrompt="1"/>
          </p:nvPr>
        </p:nvSpPr>
        <p:spPr>
          <a:xfrm>
            <a:off x="389466" y="348218"/>
            <a:ext cx="4706299" cy="3356621"/>
          </a:xfrm>
          <a:prstGeom prst="rect">
            <a:avLst/>
          </a:prstGeom>
        </p:spPr>
        <p:txBody>
          <a:bodyPr lIns="180000" tIns="180000" rIns="180000" bIns="180000"/>
          <a:lstStyle>
            <a:lvl1pPr algn="l">
              <a:defRPr sz="2800" baseline="0">
                <a:solidFill>
                  <a:srgbClr val="0033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Titolo presentazione</a:t>
            </a:r>
            <a:endParaRPr lang="it-IT" dirty="0"/>
          </a:p>
        </p:txBody>
      </p:sp>
      <p:pic>
        <p:nvPicPr>
          <p:cNvPr id="8" name="marchio_enel_2.jpg" descr="/Users/mario/Lavori/Enel/enel ppt/PPT 2/marchio_enel_2.jpg"/>
          <p:cNvPicPr>
            <a:picLocks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343830" y="3316514"/>
            <a:ext cx="1677632" cy="1732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172450" y="6309320"/>
            <a:ext cx="51435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A8A9AD"/>
                </a:solidFill>
              </a:defRPr>
            </a:lvl1pPr>
          </a:lstStyle>
          <a:p>
            <a:pPr>
              <a:defRPr/>
            </a:pPr>
            <a:fld id="{200CA9A3-9FF2-47CF-8C5F-52462FBD7B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ttotitolo 2"/>
          <p:cNvSpPr>
            <a:spLocks noGrp="1"/>
          </p:cNvSpPr>
          <p:nvPr>
            <p:ph type="subTitle" idx="13" hasCustomPrompt="1"/>
          </p:nvPr>
        </p:nvSpPr>
        <p:spPr>
          <a:xfrm>
            <a:off x="1352529" y="1692000"/>
            <a:ext cx="6704911" cy="4284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l">
              <a:lnSpc>
                <a:spcPts val="7200"/>
              </a:lnSpc>
              <a:buNone/>
              <a:defRPr sz="6000" b="1" baseline="0">
                <a:solidFill>
                  <a:srgbClr val="DC440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Titolo divisoria</a:t>
            </a:r>
            <a:endParaRPr lang="it-IT" dirty="0"/>
          </a:p>
        </p:txBody>
      </p:sp>
      <p:sp>
        <p:nvSpPr>
          <p:cNvPr id="3" name="Segnaposto numero diapositiva 6"/>
          <p:cNvSpPr>
            <a:spLocks noGrp="1"/>
          </p:cNvSpPr>
          <p:nvPr>
            <p:ph type="sldNum" sz="quarter" idx="14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5578B-9BC3-4F78-82E8-CFA987D73837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8" name="Segnaposto data 4"/>
          <p:cNvSpPr txBox="1">
            <a:spLocks/>
          </p:cNvSpPr>
          <p:nvPr userDrawn="1"/>
        </p:nvSpPr>
        <p:spPr>
          <a:xfrm>
            <a:off x="323528" y="6376243"/>
            <a:ext cx="3600400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33A0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Titolo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presentazione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Roma,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giorno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mese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anno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rgbClr val="A7A8AA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A7A8AA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Rettangolo 8"/>
          <p:cNvSpPr/>
          <p:nvPr userDrawn="1"/>
        </p:nvSpPr>
        <p:spPr>
          <a:xfrm>
            <a:off x="6588224" y="6381328"/>
            <a:ext cx="24482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800" dirty="0" smtClean="0">
                <a:solidFill>
                  <a:srgbClr val="A7A8AA"/>
                </a:solidFill>
                <a:latin typeface="Arial"/>
                <a:cs typeface="Arial"/>
              </a:rPr>
              <a:t>USE: </a:t>
            </a:r>
            <a:r>
              <a:rPr lang="it-IT" sz="800" dirty="0" err="1" smtClean="0">
                <a:solidFill>
                  <a:srgbClr val="A7A8AA"/>
                </a:solidFill>
                <a:latin typeface="Arial"/>
                <a:cs typeface="Arial"/>
              </a:rPr>
              <a:t>Insert</a:t>
            </a:r>
            <a:r>
              <a:rPr lang="it-IT" sz="800" dirty="0" smtClean="0">
                <a:solidFill>
                  <a:srgbClr val="A7A8AA"/>
                </a:solidFill>
                <a:latin typeface="Arial"/>
                <a:cs typeface="Arial"/>
              </a:rPr>
              <a:t> </a:t>
            </a:r>
            <a:r>
              <a:rPr lang="it-IT" sz="800" dirty="0" err="1" smtClean="0">
                <a:solidFill>
                  <a:srgbClr val="A7A8AA"/>
                </a:solidFill>
                <a:latin typeface="Arial"/>
                <a:cs typeface="Arial"/>
              </a:rPr>
              <a:t>Classification</a:t>
            </a:r>
            <a:r>
              <a:rPr lang="it-IT" sz="800" dirty="0" smtClean="0">
                <a:solidFill>
                  <a:srgbClr val="A7A8AA"/>
                </a:solidFill>
                <a:latin typeface="Arial"/>
                <a:cs typeface="Arial"/>
              </a:rPr>
              <a:t/>
            </a:r>
            <a:br>
              <a:rPr lang="it-IT" sz="800" dirty="0" smtClean="0">
                <a:solidFill>
                  <a:srgbClr val="A7A8AA"/>
                </a:solidFill>
                <a:latin typeface="Arial"/>
                <a:cs typeface="Arial"/>
              </a:rPr>
            </a:br>
            <a:r>
              <a:rPr lang="en-GB" sz="800" dirty="0" smtClean="0">
                <a:solidFill>
                  <a:srgbClr val="A7A8AA"/>
                </a:solidFill>
                <a:latin typeface="Arial"/>
                <a:cs typeface="Arial"/>
              </a:rPr>
              <a:t>Issuing    Owner/Unit</a:t>
            </a:r>
            <a:endParaRPr lang="it-IT" dirty="0">
              <a:solidFill>
                <a:srgbClr val="A7A8AA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ttotitolo 2"/>
          <p:cNvSpPr txBox="1">
            <a:spLocks/>
          </p:cNvSpPr>
          <p:nvPr userDrawn="1"/>
        </p:nvSpPr>
        <p:spPr>
          <a:xfrm>
            <a:off x="325438" y="1692275"/>
            <a:ext cx="8355012" cy="4283075"/>
          </a:xfrm>
          <a:prstGeom prst="rect">
            <a:avLst/>
          </a:prstGeom>
        </p:spPr>
        <p:txBody>
          <a:bodyPr tIns="0"/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auto">
              <a:spcAft>
                <a:spcPts val="0"/>
              </a:spcAft>
              <a:buFont typeface="Arial"/>
              <a:buNone/>
              <a:defRPr/>
            </a:pPr>
            <a:endParaRPr lang="it-IT" dirty="0">
              <a:cs typeface="Arial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0" y="1692000"/>
            <a:ext cx="8355600" cy="4284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00"/>
              </a:lnSpc>
              <a:buNone/>
              <a:defRPr sz="1800" baseline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 smtClean="0"/>
              <a:t> Testo su una colonna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A8A9AD"/>
                </a:solidFill>
              </a:defRPr>
            </a:lvl1pPr>
          </a:lstStyle>
          <a:p>
            <a:pPr>
              <a:defRPr/>
            </a:pPr>
            <a:fld id="{200CA9A3-9FF2-47CF-8C5F-52462FBD7B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2"/>
          <p:cNvSpPr txBox="1">
            <a:spLocks/>
          </p:cNvSpPr>
          <p:nvPr userDrawn="1"/>
        </p:nvSpPr>
        <p:spPr>
          <a:xfrm>
            <a:off x="325438" y="1692275"/>
            <a:ext cx="8355012" cy="4283075"/>
          </a:xfrm>
          <a:prstGeom prst="rect">
            <a:avLst/>
          </a:prstGeom>
        </p:spPr>
        <p:txBody>
          <a:bodyPr tIns="0"/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auto">
              <a:spcAft>
                <a:spcPts val="0"/>
              </a:spcAft>
              <a:buFont typeface="Arial"/>
              <a:buNone/>
              <a:defRPr/>
            </a:pPr>
            <a:endParaRPr lang="it-IT" dirty="0">
              <a:cs typeface="Arial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0" y="1692000"/>
            <a:ext cx="8355600" cy="4284000"/>
          </a:xfrm>
          <a:prstGeom prst="rect">
            <a:avLst/>
          </a:prstGeom>
        </p:spPr>
        <p:txBody>
          <a:bodyPr numCol="2" spcCol="288000"/>
          <a:lstStyle>
            <a:lvl1pPr marL="0" indent="0">
              <a:lnSpc>
                <a:spcPts val="2800"/>
              </a:lnSpc>
              <a:buNone/>
              <a:defRPr sz="1800" b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 smtClean="0"/>
              <a:t>Testo su due colonne</a:t>
            </a:r>
          </a:p>
        </p:txBody>
      </p:sp>
      <p:sp>
        <p:nvSpPr>
          <p:cNvPr id="6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A8A9AD"/>
                </a:solidFill>
              </a:defRPr>
            </a:lvl1pPr>
          </a:lstStyle>
          <a:p>
            <a:pPr>
              <a:defRPr/>
            </a:pPr>
            <a:fld id="{6110644E-192B-4CEB-9353-BFC67312234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3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4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2"/>
          <p:cNvSpPr txBox="1">
            <a:spLocks/>
          </p:cNvSpPr>
          <p:nvPr userDrawn="1"/>
        </p:nvSpPr>
        <p:spPr>
          <a:xfrm>
            <a:off x="325438" y="1692275"/>
            <a:ext cx="8355012" cy="4283075"/>
          </a:xfrm>
          <a:prstGeom prst="rect">
            <a:avLst/>
          </a:prstGeom>
        </p:spPr>
        <p:txBody>
          <a:bodyPr tIns="0"/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auto">
              <a:spcAft>
                <a:spcPts val="0"/>
              </a:spcAft>
              <a:buFont typeface="Arial"/>
              <a:buNone/>
              <a:defRPr/>
            </a:pPr>
            <a:endParaRPr lang="it-IT" dirty="0">
              <a:cs typeface="Arial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0" y="1692000"/>
            <a:ext cx="8355600" cy="4284000"/>
          </a:xfrm>
          <a:prstGeom prst="rect">
            <a:avLst/>
          </a:prstGeom>
        </p:spPr>
        <p:txBody>
          <a:bodyPr/>
          <a:lstStyle>
            <a:lvl1pPr marL="1076325" indent="179388">
              <a:lnSpc>
                <a:spcPts val="2100"/>
              </a:lnSpc>
              <a:buFont typeface="Wingdings" pitchFamily="2" charset="2"/>
              <a:buChar char="§"/>
              <a:defRPr sz="1400" baseline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35100" indent="-179388">
              <a:lnSpc>
                <a:spcPts val="2100"/>
              </a:lnSpc>
              <a:buClr>
                <a:srgbClr val="A8A9AD"/>
              </a:buClr>
              <a:buFont typeface="Arial" pitchFamily="34" charset="0"/>
              <a:buChar char="›"/>
              <a:defRPr sz="12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612900" marR="0" indent="-177800" algn="l" defTabSz="914400" rtl="0" eaLnBrk="1" fontAlgn="auto" latinLnBrk="0" hangingPunct="1">
              <a:lnSpc>
                <a:spcPts val="2100"/>
              </a:lnSpc>
              <a:spcBef>
                <a:spcPct val="20000"/>
              </a:spcBef>
              <a:spcAft>
                <a:spcPts val="0"/>
              </a:spcAft>
              <a:buClr>
                <a:srgbClr val="A8A9AD"/>
              </a:buClr>
              <a:buSzTx/>
              <a:buFont typeface="Arial" pitchFamily="34" charset="0"/>
              <a:buChar char="−"/>
              <a:tabLst/>
              <a:defRPr sz="10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800">
                <a:solidFill>
                  <a:srgbClr val="ADAD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 err="1" smtClean="0"/>
              <a:t>Bullet</a:t>
            </a:r>
            <a:r>
              <a:rPr lang="it-IT" dirty="0" smtClean="0"/>
              <a:t> 1° livello</a:t>
            </a:r>
          </a:p>
          <a:p>
            <a:pPr lvl="1"/>
            <a:r>
              <a:rPr lang="it-IT" dirty="0" err="1" smtClean="0"/>
              <a:t>Bullet</a:t>
            </a:r>
            <a:r>
              <a:rPr lang="it-IT" dirty="0" smtClean="0"/>
              <a:t> 2° livello</a:t>
            </a:r>
          </a:p>
          <a:p>
            <a:pPr lvl="2"/>
            <a:r>
              <a:rPr lang="it-IT" dirty="0" err="1" smtClean="0"/>
              <a:t>Bullet</a:t>
            </a:r>
            <a:r>
              <a:rPr lang="it-IT" dirty="0" smtClean="0"/>
              <a:t> 3° livello</a:t>
            </a:r>
          </a:p>
        </p:txBody>
      </p:sp>
      <p:sp>
        <p:nvSpPr>
          <p:cNvPr id="6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A8A9AD"/>
                </a:solidFill>
              </a:defRPr>
            </a:lvl1pPr>
          </a:lstStyle>
          <a:p>
            <a:pPr>
              <a:defRPr/>
            </a:pPr>
            <a:fld id="{BE0B9A1A-85C1-4544-80DF-DF1ED4AB266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3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4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 userDrawn="1"/>
        </p:nvSpPr>
        <p:spPr>
          <a:xfrm>
            <a:off x="325438" y="1692275"/>
            <a:ext cx="8355012" cy="4283075"/>
          </a:xfrm>
          <a:prstGeom prst="rect">
            <a:avLst/>
          </a:prstGeom>
        </p:spPr>
        <p:txBody>
          <a:bodyPr tIns="0"/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auto">
              <a:spcAft>
                <a:spcPts val="0"/>
              </a:spcAft>
              <a:buFont typeface="Arial"/>
              <a:buNone/>
              <a:defRPr/>
            </a:pPr>
            <a:endParaRPr lang="it-IT" dirty="0">
              <a:cs typeface="Arial"/>
            </a:endParaRPr>
          </a:p>
        </p:txBody>
      </p:sp>
      <p:sp>
        <p:nvSpPr>
          <p:cNvPr id="5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A8A9AD"/>
                </a:solidFill>
              </a:defRPr>
            </a:lvl1pPr>
          </a:lstStyle>
          <a:p>
            <a:pPr>
              <a:defRPr/>
            </a:pPr>
            <a:fld id="{0166376F-C746-4CDC-B71A-AD65FA8300B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3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/>
          </p:cNvSpPr>
          <p:nvPr userDrawn="1"/>
        </p:nvSpPr>
        <p:spPr>
          <a:xfrm>
            <a:off x="325438" y="1692275"/>
            <a:ext cx="8355012" cy="4283075"/>
          </a:xfrm>
          <a:prstGeom prst="rect">
            <a:avLst/>
          </a:prstGeom>
        </p:spPr>
        <p:txBody>
          <a:bodyPr tIns="0"/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auto">
              <a:spcAft>
                <a:spcPts val="0"/>
              </a:spcAft>
              <a:buFont typeface="Arial"/>
              <a:buNone/>
              <a:defRPr/>
            </a:pPr>
            <a:endParaRPr lang="it-IT" dirty="0">
              <a:cs typeface="Arial"/>
            </a:endParaRPr>
          </a:p>
        </p:txBody>
      </p:sp>
      <p:sp>
        <p:nvSpPr>
          <p:cNvPr id="5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A8A9AD"/>
                </a:solidFill>
              </a:defRPr>
            </a:lvl1pPr>
          </a:lstStyle>
          <a:p>
            <a:pPr>
              <a:defRPr/>
            </a:pPr>
            <a:fld id="{29B593E8-E827-4253-8BAB-685C84D5A6C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3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  <p:sp>
        <p:nvSpPr>
          <p:cNvPr id="9" name="Segnaposto tabella 8"/>
          <p:cNvSpPr>
            <a:spLocks noGrp="1"/>
          </p:cNvSpPr>
          <p:nvPr>
            <p:ph type="tbl" sz="quarter" idx="13" hasCustomPrompt="1"/>
          </p:nvPr>
        </p:nvSpPr>
        <p:spPr>
          <a:xfrm>
            <a:off x="324000" y="1692000"/>
            <a:ext cx="8355600" cy="4284000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rgbClr val="53565A"/>
                </a:solidFill>
              </a:defRPr>
            </a:lvl1pPr>
          </a:lstStyle>
          <a:p>
            <a:r>
              <a:rPr lang="it-IT" dirty="0" smtClean="0"/>
              <a:t>Grafico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/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DF2AB-1174-4748-B4E1-9C3CE13F4EF1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9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0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/>
          <p:cNvSpPr>
            <a:spLocks noGrp="1"/>
          </p:cNvSpPr>
          <p:nvPr>
            <p:ph type="pic" idx="1" hasCustomPrompt="1"/>
          </p:nvPr>
        </p:nvSpPr>
        <p:spPr>
          <a:xfrm>
            <a:off x="400715" y="1808821"/>
            <a:ext cx="8286084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53565A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dirty="0" smtClean="0"/>
              <a:t>Immagine</a:t>
            </a:r>
            <a:endParaRPr lang="it-IT" noProof="0" dirty="0"/>
          </a:p>
        </p:txBody>
      </p:sp>
      <p:sp>
        <p:nvSpPr>
          <p:cNvPr id="5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449D3-1F2B-4E72-AF92-71A4FD21A9A7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12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3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/>
          </p:cNvSpPr>
          <p:nvPr>
            <p:ph type="pic" sz="quarter" idx="13"/>
          </p:nvPr>
        </p:nvSpPr>
        <p:spPr>
          <a:xfrm>
            <a:off x="395288" y="1844675"/>
            <a:ext cx="3888680" cy="3744913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10" name="Segnaposto contenuto 9"/>
          <p:cNvSpPr>
            <a:spLocks noGrp="1"/>
          </p:cNvSpPr>
          <p:nvPr>
            <p:ph sz="quarter" idx="14"/>
          </p:nvPr>
        </p:nvSpPr>
        <p:spPr>
          <a:xfrm>
            <a:off x="4499992" y="1844824"/>
            <a:ext cx="4248472" cy="3672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defRPr sz="14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3" name="Segnaposto contenuto 9"/>
          <p:cNvSpPr>
            <a:spLocks noGrp="1"/>
          </p:cNvSpPr>
          <p:nvPr>
            <p:ph sz="quarter" idx="18"/>
          </p:nvPr>
        </p:nvSpPr>
        <p:spPr>
          <a:xfrm>
            <a:off x="287784" y="5517272"/>
            <a:ext cx="3996184" cy="287992"/>
          </a:xfrm>
          <a:prstGeom prst="rect">
            <a:avLst/>
          </a:prstGeom>
        </p:spPr>
        <p:txBody>
          <a:bodyPr/>
          <a:lstStyle>
            <a:lvl1pPr>
              <a:lnSpc>
                <a:spcPts val="24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9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51AD1-5BDF-43CF-B748-AC907F4F624B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16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7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/>
          </p:cNvSpPr>
          <p:nvPr>
            <p:ph type="pic" sz="quarter" idx="14"/>
          </p:nvPr>
        </p:nvSpPr>
        <p:spPr>
          <a:xfrm>
            <a:off x="395288" y="2205955"/>
            <a:ext cx="3960688" cy="3239270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9" name="Segnaposto immagine 8"/>
          <p:cNvSpPr>
            <a:spLocks noGrp="1"/>
          </p:cNvSpPr>
          <p:nvPr>
            <p:ph type="pic" sz="quarter" idx="15"/>
          </p:nvPr>
        </p:nvSpPr>
        <p:spPr>
          <a:xfrm>
            <a:off x="4572000" y="2204864"/>
            <a:ext cx="4176713" cy="3240360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10" name="Segnaposto contenuto 9"/>
          <p:cNvSpPr>
            <a:spLocks noGrp="1"/>
          </p:cNvSpPr>
          <p:nvPr>
            <p:ph sz="quarter" idx="18"/>
          </p:nvPr>
        </p:nvSpPr>
        <p:spPr>
          <a:xfrm>
            <a:off x="287784" y="5373216"/>
            <a:ext cx="4068192" cy="288032"/>
          </a:xfrm>
          <a:prstGeom prst="rect">
            <a:avLst/>
          </a:prstGeom>
        </p:spPr>
        <p:txBody>
          <a:bodyPr/>
          <a:lstStyle>
            <a:lvl1pPr>
              <a:lnSpc>
                <a:spcPts val="24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Segnaposto contenuto 9"/>
          <p:cNvSpPr>
            <a:spLocks noGrp="1"/>
          </p:cNvSpPr>
          <p:nvPr>
            <p:ph sz="quarter" idx="19"/>
          </p:nvPr>
        </p:nvSpPr>
        <p:spPr>
          <a:xfrm>
            <a:off x="4464248" y="5373216"/>
            <a:ext cx="4284216" cy="288032"/>
          </a:xfrm>
          <a:prstGeom prst="rect">
            <a:avLst/>
          </a:prstGeom>
        </p:spPr>
        <p:txBody>
          <a:bodyPr/>
          <a:lstStyle>
            <a:lvl1pPr>
              <a:lnSpc>
                <a:spcPts val="24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8" name="Segnaposto numero diapositiva 6"/>
          <p:cNvSpPr>
            <a:spLocks noGrp="1"/>
          </p:cNvSpPr>
          <p:nvPr>
            <p:ph type="sldNum" sz="quarter" idx="20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74914-A81B-4496-98AF-356604112FC5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11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3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x 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/>
          </p:cNvSpPr>
          <p:nvPr>
            <p:ph type="pic" sz="quarter" idx="14"/>
          </p:nvPr>
        </p:nvSpPr>
        <p:spPr>
          <a:xfrm>
            <a:off x="2699792" y="1772816"/>
            <a:ext cx="3888432" cy="3960440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5"/>
          </p:nvPr>
        </p:nvSpPr>
        <p:spPr>
          <a:xfrm>
            <a:off x="395536" y="1772816"/>
            <a:ext cx="2160339" cy="17287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0" name="Segnaposto immagine 9"/>
          <p:cNvSpPr>
            <a:spLocks noGrp="1"/>
          </p:cNvSpPr>
          <p:nvPr>
            <p:ph type="pic" sz="quarter" idx="16"/>
          </p:nvPr>
        </p:nvSpPr>
        <p:spPr>
          <a:xfrm>
            <a:off x="395536" y="3645024"/>
            <a:ext cx="2160240" cy="2088232"/>
          </a:xfrm>
          <a:prstGeom prst="rect">
            <a:avLst/>
          </a:prstGeom>
        </p:spPr>
        <p:txBody>
          <a:bodyPr/>
          <a:lstStyle>
            <a:lvl1pPr algn="l"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12" name="Segnaposto immagine 11"/>
          <p:cNvSpPr>
            <a:spLocks noGrp="1"/>
          </p:cNvSpPr>
          <p:nvPr>
            <p:ph type="pic" sz="quarter" idx="17"/>
          </p:nvPr>
        </p:nvSpPr>
        <p:spPr>
          <a:xfrm>
            <a:off x="6732588" y="1773238"/>
            <a:ext cx="1943100" cy="2231826"/>
          </a:xfrm>
          <a:prstGeom prst="rect">
            <a:avLst/>
          </a:prstGeom>
        </p:spPr>
        <p:txBody>
          <a:bodyPr/>
          <a:lstStyle>
            <a:lvl1pPr algn="l"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18"/>
          </p:nvPr>
        </p:nvSpPr>
        <p:spPr>
          <a:xfrm>
            <a:off x="6732588" y="4221088"/>
            <a:ext cx="1943100" cy="15113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9" name="Segnaposto numero diapositiva 6"/>
          <p:cNvSpPr>
            <a:spLocks noGrp="1"/>
          </p:cNvSpPr>
          <p:nvPr>
            <p:ph type="sldNum" sz="quarter" idx="19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5160E-A077-45D3-8652-0924EAA4A59B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13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9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x photo +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/>
          </p:cNvSpPr>
          <p:nvPr>
            <p:ph type="pic" sz="quarter" idx="14"/>
          </p:nvPr>
        </p:nvSpPr>
        <p:spPr>
          <a:xfrm>
            <a:off x="755576" y="1772817"/>
            <a:ext cx="4896544" cy="2520280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9" name="Segnaposto immagine 8"/>
          <p:cNvSpPr>
            <a:spLocks noGrp="1"/>
          </p:cNvSpPr>
          <p:nvPr>
            <p:ph type="pic" sz="quarter" idx="15"/>
          </p:nvPr>
        </p:nvSpPr>
        <p:spPr>
          <a:xfrm>
            <a:off x="5796136" y="1772816"/>
            <a:ext cx="2520280" cy="2520281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18" name="Segnaposto contenuto 9"/>
          <p:cNvSpPr>
            <a:spLocks noGrp="1"/>
          </p:cNvSpPr>
          <p:nvPr>
            <p:ph sz="quarter" idx="16"/>
          </p:nvPr>
        </p:nvSpPr>
        <p:spPr>
          <a:xfrm>
            <a:off x="683568" y="4365104"/>
            <a:ext cx="4968552" cy="1368152"/>
          </a:xfrm>
          <a:prstGeom prst="rect">
            <a:avLst/>
          </a:prstGeom>
        </p:spPr>
        <p:txBody>
          <a:bodyPr/>
          <a:lstStyle>
            <a:lvl1pPr>
              <a:lnSpc>
                <a:spcPts val="2400"/>
              </a:lnSpc>
              <a:buNone/>
              <a:defRPr sz="14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0" name="Segnaposto contenuto 9"/>
          <p:cNvSpPr>
            <a:spLocks noGrp="1"/>
          </p:cNvSpPr>
          <p:nvPr>
            <p:ph sz="quarter" idx="17"/>
          </p:nvPr>
        </p:nvSpPr>
        <p:spPr>
          <a:xfrm>
            <a:off x="5724128" y="4365104"/>
            <a:ext cx="2583904" cy="136815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defRPr sz="8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8" name="Segnaposto numero diapositiva 6"/>
          <p:cNvSpPr>
            <a:spLocks noGrp="1"/>
          </p:cNvSpPr>
          <p:nvPr>
            <p:ph type="sldNum" sz="quarter" idx="18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412F0-801D-4793-84E2-E6F45183B275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11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2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x photo +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 noChangeAspect="1"/>
          </p:cNvSpPr>
          <p:nvPr>
            <p:ph type="pic" sz="quarter" idx="14"/>
          </p:nvPr>
        </p:nvSpPr>
        <p:spPr>
          <a:xfrm>
            <a:off x="755576" y="1772817"/>
            <a:ext cx="2448272" cy="2448000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53565A"/>
                </a:solidFill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9" name="Segnaposto immagine 8"/>
          <p:cNvSpPr>
            <a:spLocks noGrp="1" noChangeAspect="1"/>
          </p:cNvSpPr>
          <p:nvPr>
            <p:ph type="pic" sz="quarter" idx="15"/>
          </p:nvPr>
        </p:nvSpPr>
        <p:spPr>
          <a:xfrm>
            <a:off x="5868144" y="1772816"/>
            <a:ext cx="2448272" cy="244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GB" sz="18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18" name="Segnaposto contenuto 9"/>
          <p:cNvSpPr>
            <a:spLocks noGrp="1"/>
          </p:cNvSpPr>
          <p:nvPr>
            <p:ph sz="quarter" idx="16"/>
          </p:nvPr>
        </p:nvSpPr>
        <p:spPr>
          <a:xfrm>
            <a:off x="683568" y="4941168"/>
            <a:ext cx="7704856" cy="10801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defRPr sz="1400" b="1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Segnaposto immagine 5"/>
          <p:cNvSpPr>
            <a:spLocks noGrp="1" noChangeAspect="1"/>
          </p:cNvSpPr>
          <p:nvPr>
            <p:ph type="pic" sz="quarter" idx="17"/>
          </p:nvPr>
        </p:nvSpPr>
        <p:spPr>
          <a:xfrm>
            <a:off x="3312120" y="1772816"/>
            <a:ext cx="2412008" cy="244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GB" sz="18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GB" noProof="0"/>
          </a:p>
        </p:txBody>
      </p:sp>
      <p:sp>
        <p:nvSpPr>
          <p:cNvPr id="10" name="Segnaposto contenuto 9"/>
          <p:cNvSpPr>
            <a:spLocks noGrp="1"/>
          </p:cNvSpPr>
          <p:nvPr>
            <p:ph sz="quarter" idx="18"/>
          </p:nvPr>
        </p:nvSpPr>
        <p:spPr>
          <a:xfrm>
            <a:off x="647824" y="4221088"/>
            <a:ext cx="2340000" cy="360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defRPr sz="14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Segnaposto contenuto 9"/>
          <p:cNvSpPr>
            <a:spLocks noGrp="1"/>
          </p:cNvSpPr>
          <p:nvPr>
            <p:ph sz="quarter" idx="19"/>
          </p:nvPr>
        </p:nvSpPr>
        <p:spPr>
          <a:xfrm>
            <a:off x="3240112" y="4221088"/>
            <a:ext cx="2340000" cy="360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defRPr sz="14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3" name="Segnaposto contenuto 9"/>
          <p:cNvSpPr>
            <a:spLocks noGrp="1"/>
          </p:cNvSpPr>
          <p:nvPr>
            <p:ph sz="quarter" idx="20"/>
          </p:nvPr>
        </p:nvSpPr>
        <p:spPr>
          <a:xfrm>
            <a:off x="5832400" y="4221088"/>
            <a:ext cx="2340000" cy="360000"/>
          </a:xfrm>
          <a:prstGeom prst="rect">
            <a:avLst/>
          </a:prstGeom>
        </p:spPr>
        <p:txBody>
          <a:bodyPr/>
          <a:lstStyle>
            <a:lvl1pPr>
              <a:lnSpc>
                <a:spcPts val="2400"/>
              </a:lnSpc>
              <a:buNone/>
              <a:defRPr sz="1400">
                <a:solidFill>
                  <a:srgbClr val="53565A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Segnaposto numero diapositiva 6"/>
          <p:cNvSpPr>
            <a:spLocks noGrp="1"/>
          </p:cNvSpPr>
          <p:nvPr>
            <p:ph type="sldNum" sz="quarter" idx="21"/>
          </p:nvPr>
        </p:nvSpPr>
        <p:spPr>
          <a:xfrm>
            <a:off x="8172450" y="635635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44AD9-1F8D-43D5-A22C-9B13814DB86C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14" name="Titolo 1"/>
          <p:cNvSpPr>
            <a:spLocks noGrp="1"/>
          </p:cNvSpPr>
          <p:nvPr>
            <p:ph type="title" hasCustomPrompt="1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0033A0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/>
              <a:t>Titolo</a:t>
            </a:r>
            <a:endParaRPr lang="it-IT" dirty="0"/>
          </a:p>
        </p:txBody>
      </p:sp>
      <p:sp>
        <p:nvSpPr>
          <p:cNvPr id="15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1353600" y="692736"/>
            <a:ext cx="6418800" cy="360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it-IT" sz="2000" b="0" kern="1200" cap="none" baseline="0" dirty="0">
                <a:solidFill>
                  <a:srgbClr val="0033A0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 smtClean="0"/>
              <a:t>Sottotitolo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 userDrawn="1"/>
        </p:nvSpPr>
        <p:spPr>
          <a:xfrm>
            <a:off x="388938" y="338138"/>
            <a:ext cx="700087" cy="700087"/>
          </a:xfrm>
          <a:prstGeom prst="rect">
            <a:avLst/>
          </a:prstGeom>
          <a:noFill/>
          <a:ln w="19050" cmpd="sng">
            <a:solidFill>
              <a:srgbClr val="0033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n w="28575" cmpd="sng">
                <a:solidFill>
                  <a:schemeClr val="tx1"/>
                </a:solidFill>
              </a:ln>
            </a:endParaRPr>
          </a:p>
        </p:txBody>
      </p:sp>
      <p:sp>
        <p:nvSpPr>
          <p:cNvPr id="10" name="Rettangolo 9"/>
          <p:cNvSpPr/>
          <p:nvPr userDrawn="1"/>
        </p:nvSpPr>
        <p:spPr>
          <a:xfrm>
            <a:off x="769938" y="1103313"/>
            <a:ext cx="319087" cy="319087"/>
          </a:xfrm>
          <a:prstGeom prst="rect">
            <a:avLst/>
          </a:prstGeom>
          <a:noFill/>
          <a:ln w="19050" cmpd="sng">
            <a:solidFill>
              <a:srgbClr val="DC44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ln w="38100" cmpd="sng">
                <a:solidFill>
                  <a:schemeClr val="tx1"/>
                </a:solidFill>
              </a:ln>
            </a:endParaRPr>
          </a:p>
        </p:txBody>
      </p:sp>
      <p:pic>
        <p:nvPicPr>
          <p:cNvPr id="2052" name="marchio_enel.jpg" descr="/Users/mario/Lavori/Enel/enel ppt/PPT 2/marchio_enel.jpg"/>
          <p:cNvPicPr>
            <a:picLocks/>
          </p:cNvPicPr>
          <p:nvPr userDrawn="1"/>
        </p:nvPicPr>
        <p:blipFill>
          <a:blip r:embed="rId16" cstate="print"/>
          <a:stretch>
            <a:fillRect/>
          </a:stretch>
        </p:blipFill>
        <p:spPr bwMode="auto">
          <a:xfrm>
            <a:off x="7842328" y="198868"/>
            <a:ext cx="849616" cy="851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egnaposto data 4"/>
          <p:cNvSpPr txBox="1">
            <a:spLocks/>
          </p:cNvSpPr>
          <p:nvPr userDrawn="1"/>
        </p:nvSpPr>
        <p:spPr>
          <a:xfrm>
            <a:off x="323528" y="6376243"/>
            <a:ext cx="3600400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33A0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sicurezza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elettrica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prendiamo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le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giuste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distanze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…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Pistoia, 19 </a:t>
            </a: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novembre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A8AA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rgbClr val="A7A8AA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A7A8AA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9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Pistoia, 19 </a:t>
            </a:r>
            <a:r>
              <a:rPr lang="en-GB" dirty="0" err="1" smtClean="0"/>
              <a:t>novembre</a:t>
            </a:r>
            <a:r>
              <a:rPr lang="en-GB" dirty="0" smtClean="0"/>
              <a:t> 2014</a:t>
            </a:r>
            <a:endParaRPr lang="en-GB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La </a:t>
            </a:r>
            <a:r>
              <a:rPr lang="en-GB" b="1" dirty="0" err="1" smtClean="0"/>
              <a:t>sicurezza</a:t>
            </a:r>
            <a:r>
              <a:rPr lang="en-GB" b="1" dirty="0" smtClean="0"/>
              <a:t> </a:t>
            </a:r>
            <a:r>
              <a:rPr lang="en-GB" b="1" dirty="0" err="1" smtClean="0"/>
              <a:t>elettrica</a:t>
            </a:r>
            <a:r>
              <a:rPr lang="en-GB" b="1" dirty="0" smtClean="0"/>
              <a:t>: </a:t>
            </a:r>
            <a:r>
              <a:rPr lang="en-GB" b="1" dirty="0" err="1" smtClean="0"/>
              <a:t>prendiamo</a:t>
            </a:r>
            <a:r>
              <a:rPr lang="en-GB" b="1" dirty="0" smtClean="0"/>
              <a:t> le </a:t>
            </a:r>
            <a:r>
              <a:rPr lang="en-GB" b="1" dirty="0" err="1" smtClean="0"/>
              <a:t>giuste</a:t>
            </a:r>
            <a:r>
              <a:rPr lang="en-GB" b="1" dirty="0" smtClean="0"/>
              <a:t> </a:t>
            </a:r>
            <a:r>
              <a:rPr lang="en-GB" b="1" dirty="0" err="1" smtClean="0"/>
              <a:t>distanze</a:t>
            </a:r>
            <a:r>
              <a:rPr lang="en-GB" b="1" dirty="0" smtClean="0"/>
              <a:t>...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Riferimenti</a:t>
            </a:r>
            <a:r>
              <a:rPr lang="en-GB" dirty="0" smtClean="0"/>
              <a:t> </a:t>
            </a:r>
            <a:r>
              <a:rPr lang="en-GB" dirty="0" err="1" smtClean="0"/>
              <a:t>normativi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Distanze</a:t>
            </a:r>
            <a:r>
              <a:rPr lang="en-GB" dirty="0" smtClean="0"/>
              <a:t> di </a:t>
            </a:r>
            <a:r>
              <a:rPr lang="en-GB" dirty="0" err="1" smtClean="0"/>
              <a:t>sicurezza</a:t>
            </a:r>
            <a:endParaRPr lang="en-GB" dirty="0"/>
          </a:p>
        </p:txBody>
      </p:sp>
      <p:sp>
        <p:nvSpPr>
          <p:cNvPr id="4" name="Rettangolo 3"/>
          <p:cNvSpPr/>
          <p:nvPr/>
        </p:nvSpPr>
        <p:spPr>
          <a:xfrm>
            <a:off x="251520" y="5157195"/>
            <a:ext cx="4752528" cy="954087"/>
          </a:xfrm>
          <a:prstGeom prst="rect">
            <a:avLst/>
          </a:prstGeom>
        </p:spPr>
        <p:txBody>
          <a:bodyPr wrap="square" lIns="91419" tIns="45710" rIns="91419" bIns="45710">
            <a:spAutoFit/>
          </a:bodyPr>
          <a:lstStyle/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Gabriele Gelli</a:t>
            </a:r>
          </a:p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Responsabile Zona Pistoia </a:t>
            </a:r>
          </a:p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Enel Distribuzione</a:t>
            </a:r>
          </a:p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Distribuzione Territoriale Rete Toscana e Umbra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 l="13615" t="45891" r="56924" b="15719"/>
          <a:stretch>
            <a:fillRect/>
          </a:stretch>
        </p:blipFill>
        <p:spPr bwMode="auto">
          <a:xfrm>
            <a:off x="5292080" y="332656"/>
            <a:ext cx="3600400" cy="264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5418736" y="2983740"/>
            <a:ext cx="33705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09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19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2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3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5475" algn="l" defTabSz="91419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2570" algn="l" defTabSz="91419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199664" algn="l" defTabSz="91419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6760" algn="l" defTabSz="91419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it-IT" sz="1000" dirty="0" smtClean="0">
                <a:solidFill>
                  <a:srgbClr val="DC44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Pistoia – Cattedrale di San Zeno e Palazzo dei Vescovi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172450" y="6381328"/>
            <a:ext cx="514350" cy="365125"/>
          </a:xfrm>
        </p:spPr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</a:t>
            </a:fld>
            <a:endParaRPr lang="it-IT" dirty="0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Riferimenti normativi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514497"/>
            <a:ext cx="4104456" cy="1407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441051"/>
            <a:ext cx="7579990" cy="2419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1835696" y="4298473"/>
            <a:ext cx="720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600" dirty="0" smtClean="0">
                <a:latin typeface="+mj-lt"/>
              </a:rPr>
              <a:t>(</a:t>
            </a:r>
            <a:endParaRPr lang="it-IT" sz="9600" dirty="0">
              <a:latin typeface="+mj-lt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516216" y="4307612"/>
            <a:ext cx="720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600" dirty="0" smtClean="0">
                <a:latin typeface="+mj-lt"/>
              </a:rPr>
              <a:t>)</a:t>
            </a:r>
            <a:endParaRPr lang="it-IT" sz="9600" dirty="0">
              <a:latin typeface="+mj-lt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979712" y="594928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non ancora recepita nell’ordinamento legislativo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043608" y="364502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pubblicata con D.M. 21/03/1988 </a:t>
            </a:r>
            <a:r>
              <a:rPr lang="it-IT" dirty="0" smtClean="0">
                <a:solidFill>
                  <a:srgbClr val="0070C0"/>
                </a:solidFill>
              </a:rPr>
              <a:t>e aggiornata con D.M. 05/08/1998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Definizioni e classificazioni delle linee elettriche (DM 21/03/88 e DM 05/08/98)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71613"/>
            <a:ext cx="8568980" cy="4837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 bwMode="auto">
          <a:xfrm>
            <a:off x="388533" y="4795480"/>
            <a:ext cx="8575955" cy="1441832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ヒラギノ角ゴ Pro W3" pitchFamily="1" charset="-128"/>
              <a:sym typeface="Verdana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004048" y="486916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B050"/>
                </a:solidFill>
              </a:rPr>
              <a:t>BASSA TENSIONE 230/400 V</a:t>
            </a:r>
            <a:endParaRPr lang="it-IT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Definizioni e classificazioni delle linee elettriche (DM 21/03/88 e DM 05/08/98)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90" y="1988840"/>
            <a:ext cx="8640598" cy="3139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 bwMode="auto">
          <a:xfrm>
            <a:off x="251520" y="2012478"/>
            <a:ext cx="8575955" cy="14418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ヒラギノ角ゴ Pro W3" pitchFamily="1" charset="-128"/>
              <a:sym typeface="Verdana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004048" y="206084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MEDIA TENSIONE 15.000 V</a:t>
            </a:r>
            <a:endParaRPr lang="it-IT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Esempi di impianti di distribuzione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Posto di trasformazione su palo (PTP)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8" name="Immagine 7" descr="20141024_1620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196752"/>
            <a:ext cx="6768752" cy="5076564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4716016" y="2780928"/>
            <a:ext cx="280831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Linea aerea MT 15.000 V</a:t>
            </a:r>
            <a:endParaRPr lang="it-IT" dirty="0"/>
          </a:p>
        </p:txBody>
      </p:sp>
      <p:cxnSp>
        <p:nvCxnSpPr>
          <p:cNvPr id="12" name="Connettore 2 11"/>
          <p:cNvCxnSpPr/>
          <p:nvPr/>
        </p:nvCxnSpPr>
        <p:spPr>
          <a:xfrm flipH="1" flipV="1">
            <a:off x="4427984" y="2132856"/>
            <a:ext cx="864096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131840" y="4581128"/>
            <a:ext cx="3096344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Trasformatore 15.000/400 V</a:t>
            </a:r>
            <a:endParaRPr lang="it-IT" dirty="0"/>
          </a:p>
        </p:txBody>
      </p:sp>
      <p:cxnSp>
        <p:nvCxnSpPr>
          <p:cNvPr id="14" name="Connettore 2 13"/>
          <p:cNvCxnSpPr/>
          <p:nvPr/>
        </p:nvCxnSpPr>
        <p:spPr>
          <a:xfrm flipH="1" flipV="1">
            <a:off x="3131840" y="3861048"/>
            <a:ext cx="576064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1403648" y="1628800"/>
            <a:ext cx="244827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Linea aerea BT 400 V</a:t>
            </a:r>
            <a:endParaRPr lang="it-IT" dirty="0"/>
          </a:p>
        </p:txBody>
      </p:sp>
      <p:cxnSp>
        <p:nvCxnSpPr>
          <p:cNvPr id="16" name="Connettore 2 15"/>
          <p:cNvCxnSpPr/>
          <p:nvPr/>
        </p:nvCxnSpPr>
        <p:spPr>
          <a:xfrm flipH="1">
            <a:off x="1835696" y="1988840"/>
            <a:ext cx="648072" cy="15841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Esempi di impianti di distribuzione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Linea aerea MT in conduttori nudi (15.000 V)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Immagine 4" descr="20141024_162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20147" y="1196752"/>
            <a:ext cx="6636229" cy="4977172"/>
          </a:xfrm>
          <a:prstGeom prst="rect">
            <a:avLst/>
          </a:prstGeom>
        </p:spPr>
      </p:pic>
      <p:cxnSp>
        <p:nvCxnSpPr>
          <p:cNvPr id="6" name="Connettore 2 5"/>
          <p:cNvCxnSpPr/>
          <p:nvPr/>
        </p:nvCxnSpPr>
        <p:spPr>
          <a:xfrm>
            <a:off x="3275856" y="1124744"/>
            <a:ext cx="864096" cy="172819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Esempi di impianti di distribuzione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Linea aerea MT in cavo aereo (15.000 V)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2776"/>
            <a:ext cx="6408712" cy="4640791"/>
          </a:xfrm>
          <a:prstGeom prst="rect">
            <a:avLst/>
          </a:prstGeom>
          <a:noFill/>
          <a:ln w="9525">
            <a:solidFill>
              <a:srgbClr val="0033A0"/>
            </a:solidFill>
            <a:miter lim="800000"/>
            <a:headEnd/>
            <a:tailEnd/>
          </a:ln>
        </p:spPr>
      </p:pic>
      <p:cxnSp>
        <p:nvCxnSpPr>
          <p:cNvPr id="6" name="Connettore 2 5"/>
          <p:cNvCxnSpPr/>
          <p:nvPr/>
        </p:nvCxnSpPr>
        <p:spPr>
          <a:xfrm>
            <a:off x="3275856" y="1124744"/>
            <a:ext cx="504056" cy="151216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Esempi di impianti di distribuzione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Linea aerea BT in conduttori nudi (400 V)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Immagine 4" descr="20141024_162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223374"/>
            <a:ext cx="6768752" cy="5076564"/>
          </a:xfrm>
          <a:prstGeom prst="rect">
            <a:avLst/>
          </a:prstGeom>
        </p:spPr>
      </p:pic>
      <p:cxnSp>
        <p:nvCxnSpPr>
          <p:cNvPr id="6" name="Connettore 2 5"/>
          <p:cNvCxnSpPr/>
          <p:nvPr/>
        </p:nvCxnSpPr>
        <p:spPr>
          <a:xfrm>
            <a:off x="3491880" y="1124744"/>
            <a:ext cx="792088" cy="12241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Esempi di impianti di distribuzione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Linea aerea BT in cavo isolato (400 V)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Immagine 4" descr="20141024_1621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241376"/>
            <a:ext cx="6696744" cy="5022558"/>
          </a:xfrm>
          <a:prstGeom prst="rect">
            <a:avLst/>
          </a:prstGeom>
        </p:spPr>
      </p:pic>
      <p:cxnSp>
        <p:nvCxnSpPr>
          <p:cNvPr id="6" name="Connettore 2 5"/>
          <p:cNvCxnSpPr/>
          <p:nvPr/>
        </p:nvCxnSpPr>
        <p:spPr>
          <a:xfrm>
            <a:off x="3491880" y="1124744"/>
            <a:ext cx="576064" cy="16561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Esempi di impianti di distribuzione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Linea aerea BT in cavo isolato in facciata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Immagine 4" descr="20141024_1625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268760"/>
            <a:ext cx="6804248" cy="5103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Esempi di impianti di distribuzione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Linea aerea BT in cavo isolato in facciata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Immagine 4" descr="20141024_1625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268760"/>
            <a:ext cx="6768752" cy="5076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Esempi di impianti di trasmissione (TERNA)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Linea aeree AT in conduttori nudi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7" name="Picture 6" descr="http://www.terna.it/Portals/0/Immagini/Azienda/ChiSiamo/Asset/hires/DSC_72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8218" y="1628800"/>
            <a:ext cx="4058238" cy="4143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754" y="1484784"/>
            <a:ext cx="4032448" cy="4348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asellaDiTesto 8"/>
          <p:cNvSpPr txBox="1"/>
          <p:nvPr/>
        </p:nvSpPr>
        <p:spPr>
          <a:xfrm>
            <a:off x="1907704" y="587727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132 </a:t>
            </a:r>
            <a:r>
              <a:rPr lang="it-IT" dirty="0" err="1" smtClean="0"/>
              <a:t>kV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6012160" y="586798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220-380 </a:t>
            </a:r>
            <a:r>
              <a:rPr lang="it-IT" dirty="0" err="1" smtClean="0"/>
              <a:t>kV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Riferimenti normativi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CEI 11-4</a:t>
            </a:r>
            <a:endParaRPr lang="it-IT" dirty="0">
              <a:solidFill>
                <a:srgbClr val="0033A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39552" y="1700808"/>
            <a:ext cx="82089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2.1.05 Altezza dei conduttori sul terreno e sulle acque non navigabili</a:t>
            </a:r>
          </a:p>
          <a:p>
            <a:endParaRPr lang="it-IT" dirty="0" smtClean="0"/>
          </a:p>
          <a:p>
            <a:r>
              <a:rPr lang="it-IT" dirty="0" smtClean="0"/>
              <a:t>[…]</a:t>
            </a:r>
          </a:p>
          <a:p>
            <a:endParaRPr lang="it-IT" dirty="0" smtClean="0"/>
          </a:p>
          <a:p>
            <a:r>
              <a:rPr lang="it-IT" dirty="0" err="1" smtClean="0"/>
              <a:t>…i</a:t>
            </a:r>
            <a:r>
              <a:rPr lang="it-IT" dirty="0" smtClean="0"/>
              <a:t> conduttori, nelle condizioni indicate nella ipotesi 3) di 2.2.04, non devono avere in alcun punto una distanza verticale dal terreno e dagli specchi lagunari o lacuali non navigabili minore di:</a:t>
            </a:r>
          </a:p>
          <a:p>
            <a:endParaRPr lang="it-IT" dirty="0" smtClean="0"/>
          </a:p>
          <a:p>
            <a:pPr marL="342900" indent="-342900">
              <a:buAutoNum type="alphaLcParenR"/>
            </a:pPr>
            <a:r>
              <a:rPr lang="it-IT" dirty="0" smtClean="0"/>
              <a:t>5 m per le linee di classe zero e prima e per le linee in cavo aereo di qualsiasi classe;</a:t>
            </a:r>
          </a:p>
          <a:p>
            <a:pPr lvl="1"/>
            <a:endParaRPr lang="it-IT" dirty="0" smtClean="0"/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(5,5 + 0,006 U) m e comunque non inferiore a 6 m per le linee di classe seconda e terza</a:t>
            </a:r>
            <a:r>
              <a:rPr lang="it-IT" dirty="0" smtClean="0"/>
              <a:t> con U &lt;300 </a:t>
            </a:r>
            <a:r>
              <a:rPr lang="it-IT" dirty="0" err="1" smtClean="0"/>
              <a:t>kV</a:t>
            </a:r>
            <a:r>
              <a:rPr lang="it-IT" dirty="0" smtClean="0"/>
              <a:t>;</a:t>
            </a:r>
          </a:p>
          <a:p>
            <a:endParaRPr lang="it-IT" dirty="0" smtClean="0"/>
          </a:p>
          <a:p>
            <a:r>
              <a:rPr lang="it-IT" dirty="0" smtClean="0"/>
              <a:t>[…]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Altezza sul terreno e su posizioni praticabili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556792"/>
            <a:ext cx="9073009" cy="431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8"/>
          <p:cNvSpPr/>
          <p:nvPr/>
        </p:nvSpPr>
        <p:spPr>
          <a:xfrm>
            <a:off x="5004048" y="5445224"/>
            <a:ext cx="1008112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Riferimenti normativi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CEI 11-4</a:t>
            </a:r>
            <a:endParaRPr lang="it-IT" dirty="0">
              <a:solidFill>
                <a:srgbClr val="0033A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39552" y="1700808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2.1.06 Distanze di rispetto per i conduttori</a:t>
            </a:r>
          </a:p>
          <a:p>
            <a:endParaRPr lang="it-IT" dirty="0" smtClean="0"/>
          </a:p>
          <a:p>
            <a:r>
              <a:rPr lang="it-IT" dirty="0" smtClean="0"/>
              <a:t>I conduttori e le funi di guardia delle linee aeree nelle condizioni indicate</a:t>
            </a:r>
          </a:p>
          <a:p>
            <a:r>
              <a:rPr lang="it-IT" dirty="0" smtClean="0"/>
              <a:t>nell’ipotesi 3) di 2.2.04, sia con catenaria verticale, sia con catenaria </a:t>
            </a:r>
            <a:r>
              <a:rPr lang="it-IT" smtClean="0"/>
              <a:t>supposta inclinata di </a:t>
            </a:r>
            <a:r>
              <a:rPr lang="it-IT" dirty="0" smtClean="0"/>
              <a:t>30% sulla verticale, non devono avere in alcun punto una distanza,</a:t>
            </a:r>
          </a:p>
          <a:p>
            <a:r>
              <a:rPr lang="it-IT" dirty="0" smtClean="0"/>
              <a:t>espressa in metri, minore di:</a:t>
            </a:r>
          </a:p>
          <a:p>
            <a:endParaRPr lang="it-IT" dirty="0" smtClean="0"/>
          </a:p>
          <a:p>
            <a:r>
              <a:rPr lang="it-IT" dirty="0" smtClean="0"/>
              <a:t>a)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i="1" dirty="0" smtClean="0">
                <a:solidFill>
                  <a:srgbClr val="FF0000"/>
                </a:solidFill>
              </a:rPr>
              <a:t>6</a:t>
            </a:r>
            <a:r>
              <a:rPr lang="it-IT" dirty="0" smtClean="0">
                <a:solidFill>
                  <a:srgbClr val="FF0000"/>
                </a:solidFill>
              </a:rPr>
              <a:t> per le linee di classe zero e prima e 7 </a:t>
            </a:r>
            <a:r>
              <a:rPr lang="it-IT" i="1" dirty="0" smtClean="0">
                <a:solidFill>
                  <a:srgbClr val="FF0000"/>
                </a:solidFill>
              </a:rPr>
              <a:t>+ 0,015 U </a:t>
            </a:r>
            <a:r>
              <a:rPr lang="it-IT" dirty="0" smtClean="0">
                <a:solidFill>
                  <a:srgbClr val="FF0000"/>
                </a:solidFill>
              </a:rPr>
              <a:t>per le linee di classe seconda e terza, dal piano di autostrade, strade statali e provinciali</a:t>
            </a:r>
            <a:r>
              <a:rPr lang="it-IT" dirty="0" smtClean="0"/>
              <a:t> e loro tratti</a:t>
            </a:r>
          </a:p>
          <a:p>
            <a:r>
              <a:rPr lang="it-IT" dirty="0" smtClean="0"/>
              <a:t>interni agli abitati, dal piano delle rotaie di ferrovie, tranvie, funicolari terrestri</a:t>
            </a:r>
          </a:p>
          <a:p>
            <a:r>
              <a:rPr lang="it-IT" dirty="0" smtClean="0"/>
              <a:t>e dal livello di morbida normale di fiumi navigabili di seconda classe (regio</a:t>
            </a:r>
          </a:p>
          <a:p>
            <a:r>
              <a:rPr lang="it-IT" dirty="0" smtClean="0"/>
              <a:t>decreto 8 giugno 1911, n. 823 e regio decreto 11 luglio 1913 n. 959).</a:t>
            </a:r>
          </a:p>
          <a:p>
            <a:endParaRPr lang="it-IT" dirty="0" smtClean="0"/>
          </a:p>
          <a:p>
            <a:r>
              <a:rPr lang="it-IT" dirty="0" smtClean="0"/>
              <a:t>[…]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Distanze verticali su strada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9243" y="1273762"/>
            <a:ext cx="4853037" cy="3235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2743299" y="4698088"/>
          <a:ext cx="3868365" cy="1539224"/>
        </p:xfrm>
        <a:graphic>
          <a:graphicData uri="http://schemas.openxmlformats.org/drawingml/2006/table">
            <a:tbl>
              <a:tblPr/>
              <a:tblGrid>
                <a:gridCol w="3031057"/>
                <a:gridCol w="837308"/>
              </a:tblGrid>
              <a:tr h="31541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TIPO STRADA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f (m)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9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AUTOSTRADA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9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STRADA STATALE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9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STRADA PROVINCIALE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1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STRADA COMUNALE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Funivie in servizio pubblico o privato per trasporto persone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276872"/>
            <a:ext cx="2955211" cy="27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052736"/>
            <a:ext cx="3027488" cy="2399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501008"/>
            <a:ext cx="2777898" cy="28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18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Funicolari terrestri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7195" y="864956"/>
            <a:ext cx="5501109" cy="515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6093296"/>
            <a:ext cx="4543954" cy="2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19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Corsi d’acqua navigabili di 2.a classe, non navigabili, argini di 3.a categoria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268760"/>
            <a:ext cx="5626086" cy="456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7514" y="5707194"/>
            <a:ext cx="5225584" cy="40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20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Riferimenti normativi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CEI 11-4</a:t>
            </a:r>
            <a:endParaRPr lang="it-IT" dirty="0">
              <a:solidFill>
                <a:srgbClr val="0033A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39552" y="1700808"/>
            <a:ext cx="81369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2.1.06 Distanze di rispetto per i conduttori</a:t>
            </a:r>
          </a:p>
          <a:p>
            <a:r>
              <a:rPr lang="it-IT" dirty="0" smtClean="0"/>
              <a:t>[…]</a:t>
            </a:r>
          </a:p>
          <a:p>
            <a:endParaRPr lang="it-IT" dirty="0" smtClean="0"/>
          </a:p>
          <a:p>
            <a:r>
              <a:rPr lang="it-IT" dirty="0" smtClean="0"/>
              <a:t>d) </a:t>
            </a:r>
            <a:r>
              <a:rPr lang="it-IT" i="1" dirty="0" smtClean="0">
                <a:solidFill>
                  <a:srgbClr val="FF0000"/>
                </a:solidFill>
              </a:rPr>
              <a:t>1,50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i="1" dirty="0" smtClean="0">
                <a:solidFill>
                  <a:srgbClr val="FF0000"/>
                </a:solidFill>
              </a:rPr>
              <a:t>+ 0,015 U</a:t>
            </a:r>
            <a:r>
              <a:rPr lang="it-IT" dirty="0" smtClean="0">
                <a:solidFill>
                  <a:srgbClr val="FF0000"/>
                </a:solidFill>
              </a:rPr>
              <a:t> dai conduttori di altre linee elettriche o di telecomunicazione </a:t>
            </a:r>
            <a:r>
              <a:rPr lang="it-IT" dirty="0" smtClean="0"/>
              <a:t>(U essendo la tensione nominale della linea a tensione maggiore).</a:t>
            </a:r>
          </a:p>
          <a:p>
            <a:endParaRPr lang="it-IT" dirty="0" smtClean="0"/>
          </a:p>
          <a:p>
            <a:r>
              <a:rPr lang="it-IT" dirty="0" smtClean="0"/>
              <a:t>[…]</a:t>
            </a:r>
          </a:p>
          <a:p>
            <a:endParaRPr lang="it-IT" dirty="0" smtClean="0"/>
          </a:p>
          <a:p>
            <a:r>
              <a:rPr lang="it-IT" dirty="0" smtClean="0"/>
              <a:t>e) </a:t>
            </a:r>
            <a:r>
              <a:rPr lang="it-IT" i="1" dirty="0" smtClean="0">
                <a:solidFill>
                  <a:srgbClr val="FF0000"/>
                </a:solidFill>
              </a:rPr>
              <a:t>1</a:t>
            </a:r>
            <a:r>
              <a:rPr lang="it-IT" dirty="0" smtClean="0">
                <a:solidFill>
                  <a:srgbClr val="FF0000"/>
                </a:solidFill>
              </a:rPr>
              <a:t> per le linee di classe zero e prima dai sostegni di altre linee elettriche o di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telecomunicazione</a:t>
            </a:r>
            <a:r>
              <a:rPr lang="it-IT" dirty="0" smtClean="0"/>
              <a:t>; tale minimo può essere ridotto a 0,50 m quando si tratti</a:t>
            </a:r>
          </a:p>
          <a:p>
            <a:r>
              <a:rPr lang="it-IT" dirty="0" smtClean="0"/>
              <a:t>di cavi aerei, ed, in ogni caso, nell’abitato;</a:t>
            </a:r>
          </a:p>
          <a:p>
            <a:endParaRPr lang="it-IT" dirty="0" smtClean="0"/>
          </a:p>
          <a:p>
            <a:r>
              <a:rPr lang="it-IT" dirty="0" smtClean="0"/>
              <a:t>f)</a:t>
            </a:r>
            <a:r>
              <a:rPr lang="it-IT" i="1" dirty="0" smtClean="0"/>
              <a:t> </a:t>
            </a:r>
            <a:r>
              <a:rPr lang="it-IT" i="1" dirty="0" smtClean="0">
                <a:solidFill>
                  <a:srgbClr val="FF0000"/>
                </a:solidFill>
              </a:rPr>
              <a:t>3 + 0,015 U </a:t>
            </a:r>
            <a:r>
              <a:rPr lang="it-IT" dirty="0" smtClean="0">
                <a:solidFill>
                  <a:srgbClr val="FF0000"/>
                </a:solidFill>
              </a:rPr>
              <a:t>per le linee di classe seconda e terza dai sostegni di altre linee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elettriche e di telecomunicazione</a:t>
            </a:r>
            <a:r>
              <a:rPr lang="it-IT" dirty="0" smtClean="0"/>
              <a:t>;</a:t>
            </a:r>
          </a:p>
          <a:p>
            <a:r>
              <a:rPr lang="it-IT" dirty="0" smtClean="0"/>
              <a:t>[…]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Sostegni di altre linee elettriche o di telecomunicazione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8483020" cy="3867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8753" y="5774841"/>
            <a:ext cx="6437726" cy="480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e 6"/>
          <p:cNvSpPr/>
          <p:nvPr/>
        </p:nvSpPr>
        <p:spPr bwMode="auto">
          <a:xfrm>
            <a:off x="6084168" y="2132857"/>
            <a:ext cx="1080120" cy="64807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ヒラギノ角ゴ Pro W3" pitchFamily="1" charset="-128"/>
              <a:sym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79993"/>
            <a:ext cx="8136904" cy="400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22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Sostegni di altre linee elettriche o di telecomunicazione</a:t>
            </a:r>
            <a:endParaRPr lang="it-IT" dirty="0">
              <a:solidFill>
                <a:srgbClr val="0033A0"/>
              </a:solidFill>
            </a:endParaRPr>
          </a:p>
        </p:txBody>
      </p:sp>
      <p:sp>
        <p:nvSpPr>
          <p:cNvPr id="7" name="Ovale 6"/>
          <p:cNvSpPr/>
          <p:nvPr/>
        </p:nvSpPr>
        <p:spPr bwMode="auto">
          <a:xfrm>
            <a:off x="6084168" y="3717032"/>
            <a:ext cx="1080120" cy="64807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ヒラギノ角ゴ Pro W3" pitchFamily="1" charset="-128"/>
              <a:sym typeface="Verdana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8753" y="5884563"/>
            <a:ext cx="6651137" cy="49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23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Impianti di pubblica illuminazione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7" y="980728"/>
            <a:ext cx="571817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5373216"/>
            <a:ext cx="3163925" cy="1040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e 6"/>
          <p:cNvSpPr/>
          <p:nvPr/>
        </p:nvSpPr>
        <p:spPr bwMode="auto">
          <a:xfrm>
            <a:off x="5076056" y="1340768"/>
            <a:ext cx="930566" cy="60422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ヒラギノ角ゴ Pro W3" pitchFamily="1" charset="-128"/>
              <a:sym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24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Linee elettriche interferenti di classe zero o prima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91862"/>
            <a:ext cx="5976664" cy="4685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7679" y="5959176"/>
            <a:ext cx="4996741" cy="422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25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Linee elettriche interferenti di classe zero o prima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71" y="1556792"/>
            <a:ext cx="8363435" cy="4124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7" y="5845186"/>
            <a:ext cx="5728244" cy="483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26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Riferimenti normativi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CEI 11-4</a:t>
            </a:r>
            <a:endParaRPr lang="it-IT" dirty="0">
              <a:solidFill>
                <a:srgbClr val="0033A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39552" y="1700808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2.1.06 Distanze di rispetto per i conduttori</a:t>
            </a:r>
          </a:p>
          <a:p>
            <a:r>
              <a:rPr lang="it-IT" dirty="0" smtClean="0"/>
              <a:t>[…]</a:t>
            </a:r>
          </a:p>
          <a:p>
            <a:endParaRPr lang="it-IT" dirty="0" smtClean="0"/>
          </a:p>
          <a:p>
            <a:r>
              <a:rPr lang="it-IT" dirty="0" smtClean="0"/>
              <a:t>g) </a:t>
            </a:r>
            <a:r>
              <a:rPr lang="it-IT" i="1" dirty="0" smtClean="0">
                <a:solidFill>
                  <a:srgbClr val="FF0000"/>
                </a:solidFill>
              </a:rPr>
              <a:t>2,50</a:t>
            </a:r>
            <a:r>
              <a:rPr lang="it-IT" dirty="0" smtClean="0">
                <a:solidFill>
                  <a:srgbClr val="FF0000"/>
                </a:solidFill>
              </a:rPr>
              <a:t> per le linee di classe zero e prima, e </a:t>
            </a:r>
            <a:r>
              <a:rPr lang="it-IT" i="1" dirty="0" smtClean="0">
                <a:solidFill>
                  <a:srgbClr val="FF0000"/>
                </a:solidFill>
              </a:rPr>
              <a:t>3 + 0,010 U </a:t>
            </a:r>
            <a:r>
              <a:rPr lang="it-IT" dirty="0" smtClean="0">
                <a:solidFill>
                  <a:srgbClr val="FF0000"/>
                </a:solidFill>
              </a:rPr>
              <a:t>per le linee di classe seconda e terza, da tutte le posizioni praticabili </a:t>
            </a:r>
            <a:r>
              <a:rPr lang="it-IT" dirty="0" smtClean="0"/>
              <a:t>delle altre opere o del terreno circostante, </a:t>
            </a:r>
            <a:r>
              <a:rPr lang="it-IT" dirty="0" smtClean="0">
                <a:solidFill>
                  <a:srgbClr val="FF0000"/>
                </a:solidFill>
              </a:rPr>
              <a:t>esclusi i fabbricati</a:t>
            </a:r>
            <a:r>
              <a:rPr lang="it-IT" dirty="0" smtClean="0"/>
              <a:t>;</a:t>
            </a:r>
          </a:p>
          <a:p>
            <a:endParaRPr lang="it-IT" dirty="0" smtClean="0"/>
          </a:p>
          <a:p>
            <a:r>
              <a:rPr lang="it-IT" dirty="0" smtClean="0"/>
              <a:t>h) </a:t>
            </a:r>
            <a:r>
              <a:rPr lang="it-IT" i="1" dirty="0" smtClean="0">
                <a:solidFill>
                  <a:srgbClr val="FF0000"/>
                </a:solidFill>
              </a:rPr>
              <a:t>0,30</a:t>
            </a:r>
            <a:r>
              <a:rPr lang="it-IT" dirty="0" smtClean="0">
                <a:solidFill>
                  <a:srgbClr val="FF0000"/>
                </a:solidFill>
              </a:rPr>
              <a:t> per le linee di classe zero e prima, e </a:t>
            </a:r>
            <a:r>
              <a:rPr lang="it-IT" i="1" dirty="0" smtClean="0">
                <a:solidFill>
                  <a:srgbClr val="FF0000"/>
                </a:solidFill>
              </a:rPr>
              <a:t>0,50 + 0,010 U </a:t>
            </a:r>
            <a:r>
              <a:rPr lang="it-IT" dirty="0" smtClean="0">
                <a:solidFill>
                  <a:srgbClr val="FF0000"/>
                </a:solidFill>
              </a:rPr>
              <a:t>per le linee di classe seconda e terza, da tutte le posizioni impraticabili</a:t>
            </a:r>
            <a:r>
              <a:rPr lang="it-IT" dirty="0" smtClean="0"/>
              <a:t> delle altre opere o del</a:t>
            </a:r>
          </a:p>
          <a:p>
            <a:r>
              <a:rPr lang="it-IT" dirty="0" smtClean="0"/>
              <a:t>terreno circostante, </a:t>
            </a:r>
            <a:r>
              <a:rPr lang="it-IT" dirty="0" smtClean="0">
                <a:solidFill>
                  <a:srgbClr val="FF0000"/>
                </a:solidFill>
              </a:rPr>
              <a:t>esclusi i fabbricati</a:t>
            </a:r>
            <a:r>
              <a:rPr lang="it-IT" dirty="0" smtClean="0"/>
              <a:t>, e dai rami degli alberi.</a:t>
            </a:r>
          </a:p>
          <a:p>
            <a:endParaRPr lang="it-IT" dirty="0" smtClean="0"/>
          </a:p>
          <a:p>
            <a:r>
              <a:rPr lang="it-IT" dirty="0" smtClean="0"/>
              <a:t>È da considerare </a:t>
            </a:r>
            <a:r>
              <a:rPr lang="it-IT" dirty="0" smtClean="0">
                <a:solidFill>
                  <a:srgbClr val="FF0000"/>
                </a:solidFill>
              </a:rPr>
              <a:t>praticabile</a:t>
            </a:r>
            <a:r>
              <a:rPr lang="it-IT" dirty="0" smtClean="0"/>
              <a:t> una posizione nella quale una persona normale può stare agevolmente in piedi, anche se per raggiungerla bisogna superare posizioni impraticabili.</a:t>
            </a:r>
          </a:p>
          <a:p>
            <a:endParaRPr lang="it-IT" dirty="0" smtClean="0"/>
          </a:p>
          <a:p>
            <a:r>
              <a:rPr lang="it-IT" dirty="0" smtClean="0"/>
              <a:t>[…]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27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Distanze da posizioni praticabili e non praticabili</a:t>
            </a:r>
            <a:endParaRPr lang="it-IT" dirty="0">
              <a:solidFill>
                <a:srgbClr val="0033A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1173" y="1143101"/>
            <a:ext cx="6077171" cy="520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28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Riferimenti normativi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CEI 11-4</a:t>
            </a:r>
            <a:endParaRPr lang="it-IT" dirty="0">
              <a:solidFill>
                <a:srgbClr val="0033A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21296" y="1629955"/>
            <a:ext cx="86227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2.1.08 Distanze di rispetto dai fabbricati</a:t>
            </a:r>
          </a:p>
          <a:p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I conduttori delle linee di classe zero e prima devono essere inaccessibili dai fabbricati senza l’aiuto di mezzi speciali o senza deliberato proposito.</a:t>
            </a:r>
          </a:p>
          <a:p>
            <a:endParaRPr lang="it-IT" dirty="0" smtClean="0"/>
          </a:p>
          <a:p>
            <a:r>
              <a:rPr lang="it-IT" dirty="0" smtClean="0"/>
              <a:t>Tenuto conto sia del rischio di scarica sia dei possibili effetti provocati  dall’esposizione ai campi elettrici e magnetici, i conduttori delle linee di classe seconda e terza […] non devono avere </a:t>
            </a:r>
            <a:r>
              <a:rPr lang="it-IT" dirty="0" smtClean="0">
                <a:solidFill>
                  <a:srgbClr val="FF0000"/>
                </a:solidFill>
              </a:rPr>
              <a:t>alcun punto a distanza dai fabbricati minore di (</a:t>
            </a:r>
            <a:r>
              <a:rPr lang="it-IT" i="1" dirty="0" smtClean="0">
                <a:solidFill>
                  <a:srgbClr val="FF0000"/>
                </a:solidFill>
              </a:rPr>
              <a:t>3 + 0,010 U</a:t>
            </a:r>
            <a:r>
              <a:rPr lang="it-IT" dirty="0" smtClean="0">
                <a:solidFill>
                  <a:srgbClr val="FF0000"/>
                </a:solidFill>
              </a:rPr>
              <a:t>) m</a:t>
            </a:r>
            <a:r>
              <a:rPr lang="it-IT" dirty="0" smtClean="0"/>
              <a:t>, con catenaria verticale e di (</a:t>
            </a:r>
            <a:r>
              <a:rPr lang="it-IT" i="1" dirty="0" smtClean="0"/>
              <a:t>1,5 + 0,006 U</a:t>
            </a:r>
            <a:r>
              <a:rPr lang="it-IT" dirty="0" smtClean="0"/>
              <a:t>) m, col minimo di 2 m, con catenaria supposta inclinata di 30° sulla verticale.</a:t>
            </a:r>
          </a:p>
          <a:p>
            <a:endParaRPr lang="it-IT" dirty="0" smtClean="0"/>
          </a:p>
          <a:p>
            <a:r>
              <a:rPr lang="it-IT" dirty="0" smtClean="0"/>
              <a:t>Inoltre i conduttori delle linee di classe seconda e terza con U &lt;300 </a:t>
            </a:r>
            <a:r>
              <a:rPr lang="it-IT" dirty="0" err="1" smtClean="0"/>
              <a:t>kV</a:t>
            </a:r>
            <a:r>
              <a:rPr lang="it-IT" dirty="0" smtClean="0"/>
              <a:t>, nelle</a:t>
            </a:r>
          </a:p>
          <a:p>
            <a:r>
              <a:rPr lang="it-IT" dirty="0" smtClean="0"/>
              <a:t>condizioni di cui sopra e con catenaria verticale, </a:t>
            </a:r>
            <a:r>
              <a:rPr lang="it-IT" dirty="0" smtClean="0">
                <a:solidFill>
                  <a:srgbClr val="FF0000"/>
                </a:solidFill>
              </a:rPr>
              <a:t>non devono avere un’altezza su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terrazzi e tetti piani minore di </a:t>
            </a:r>
            <a:r>
              <a:rPr lang="it-IT" i="1" dirty="0" smtClean="0">
                <a:solidFill>
                  <a:srgbClr val="FF0000"/>
                </a:solidFill>
              </a:rPr>
              <a:t>4</a:t>
            </a:r>
            <a:r>
              <a:rPr lang="it-IT" dirty="0" smtClean="0">
                <a:solidFill>
                  <a:srgbClr val="FF0000"/>
                </a:solidFill>
              </a:rPr>
              <a:t> m</a:t>
            </a:r>
            <a:r>
              <a:rPr lang="it-IT" dirty="0" smtClean="0"/>
              <a:t> […].</a:t>
            </a:r>
          </a:p>
          <a:p>
            <a:endParaRPr lang="it-IT" dirty="0" smtClean="0"/>
          </a:p>
          <a:p>
            <a:r>
              <a:rPr lang="it-IT" dirty="0" smtClean="0">
                <a:solidFill>
                  <a:srgbClr val="0070C0"/>
                </a:solidFill>
              </a:rPr>
              <a:t>Nessuna distanza è richiesta per i cavi aerei (D.M. 05/08/98).</a:t>
            </a:r>
            <a:endParaRPr lang="it-IT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29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Riferimenti normativi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CEI 11-4</a:t>
            </a:r>
            <a:endParaRPr lang="it-IT" dirty="0">
              <a:solidFill>
                <a:srgbClr val="0033A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39552" y="1700808"/>
            <a:ext cx="81369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2.1.06 Distanze di rispetto per i conduttori</a:t>
            </a:r>
          </a:p>
          <a:p>
            <a:r>
              <a:rPr lang="it-IT" dirty="0" smtClean="0"/>
              <a:t>[…]</a:t>
            </a:r>
          </a:p>
          <a:p>
            <a:endParaRPr lang="it-IT" dirty="0" smtClean="0"/>
          </a:p>
          <a:p>
            <a:r>
              <a:rPr lang="it-IT" dirty="0" smtClean="0"/>
              <a:t>f bis) 3</a:t>
            </a:r>
            <a:r>
              <a:rPr lang="it-IT" i="1" dirty="0" smtClean="0"/>
              <a:t> + 0,006 U (salvo in ogni caso il rispetto della distanza 1,5 + 0,015 U)</a:t>
            </a:r>
          </a:p>
          <a:p>
            <a:r>
              <a:rPr lang="it-IT" dirty="0" smtClean="0"/>
              <a:t>dai conduttori della linea di trazione elettrica di ferrovie, tranvie, filovie, funicolari terrestri.</a:t>
            </a:r>
          </a:p>
          <a:p>
            <a:endParaRPr lang="it-IT" dirty="0" smtClean="0"/>
          </a:p>
          <a:p>
            <a:r>
              <a:rPr lang="it-IT" dirty="0" smtClean="0"/>
              <a:t>[…]</a:t>
            </a:r>
          </a:p>
          <a:p>
            <a:endParaRPr lang="it-IT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Le stesse prescrizioni si applicano alle distanze dalle antenne radiotelevisive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riceventi delle utenze private</a:t>
            </a:r>
            <a:r>
              <a:rPr lang="it-IT" dirty="0" smtClean="0"/>
              <a:t>;</a:t>
            </a:r>
          </a:p>
          <a:p>
            <a:endParaRPr lang="it-IT" dirty="0" smtClean="0"/>
          </a:p>
          <a:p>
            <a:r>
              <a:rPr lang="it-IT" dirty="0" smtClean="0"/>
              <a:t>[…]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908721"/>
            <a:ext cx="6255241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30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Distanze di rispetto dai fabbricati</a:t>
            </a:r>
            <a:endParaRPr lang="it-IT" dirty="0">
              <a:solidFill>
                <a:srgbClr val="0033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0644E-192B-4CEB-9353-BFC673122348}" type="slidenum">
              <a:rPr lang="it-IT" smtClean="0"/>
              <a:pPr>
                <a:defRPr/>
              </a:pPr>
              <a:t>31</a:t>
            </a:fld>
            <a:endParaRPr lang="it-IT"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1353600" y="332696"/>
            <a:ext cx="6418800" cy="360000"/>
          </a:xfrm>
          <a:prstGeom prst="rect">
            <a:avLst/>
          </a:prstGeom>
        </p:spPr>
        <p:txBody>
          <a:bodyPr/>
          <a:lstStyle>
            <a:lvl1pPr algn="l">
              <a:defRPr lang="it-IT" sz="2400" b="0" kern="1200" dirty="0">
                <a:solidFill>
                  <a:srgbClr val="24509A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it-IT" dirty="0" smtClean="0">
                <a:solidFill>
                  <a:srgbClr val="0033A0"/>
                </a:solidFill>
              </a:rPr>
              <a:t>Riferimenti normativi</a:t>
            </a:r>
            <a:br>
              <a:rPr lang="it-IT" dirty="0" smtClean="0">
                <a:solidFill>
                  <a:srgbClr val="0033A0"/>
                </a:solidFill>
              </a:rPr>
            </a:br>
            <a:r>
              <a:rPr lang="it-IT" dirty="0" smtClean="0">
                <a:solidFill>
                  <a:srgbClr val="0033A0"/>
                </a:solidFill>
              </a:rPr>
              <a:t>CEI 11-4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39552" y="1772816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</a:rPr>
              <a:t>2.1.12 bis Linee elettriche aeree ed impianti di irrigazione a pioggia (D.M. 05/08/98)</a:t>
            </a:r>
          </a:p>
          <a:p>
            <a:endParaRPr lang="it-IT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In ogni condizione di funzionamento dell’impianto di irrigazione la vena continua del getto liquido non deve penetrare nella zona di guardia assegnata nell’interno di ciascun conduttore o </a:t>
            </a:r>
            <a:r>
              <a:rPr lang="it-IT" dirty="0" err="1" smtClean="0">
                <a:solidFill>
                  <a:srgbClr val="FF0000"/>
                </a:solidFill>
              </a:rPr>
              <a:t>subconduttore</a:t>
            </a:r>
            <a:r>
              <a:rPr lang="it-IT" dirty="0" smtClean="0">
                <a:solidFill>
                  <a:srgbClr val="FF0000"/>
                </a:solidFill>
              </a:rPr>
              <a:t> del fascio.</a:t>
            </a:r>
          </a:p>
          <a:p>
            <a:endParaRPr lang="it-IT" dirty="0" smtClean="0"/>
          </a:p>
          <a:p>
            <a:r>
              <a:rPr lang="it-IT" dirty="0" smtClean="0"/>
              <a:t>Tale zona presenta nel piano perpendicolare al conduttore, in ogni suo punto,</a:t>
            </a:r>
          </a:p>
          <a:p>
            <a:r>
              <a:rPr lang="it-IT" dirty="0" smtClean="0"/>
              <a:t>una sezione circolare con centro coincidente con quello del conduttore e raggio pari ad una distanza di guardia, espressa in metri, che non deve essere minore di:</a:t>
            </a:r>
          </a:p>
          <a:p>
            <a:endParaRPr lang="it-IT" dirty="0" smtClean="0"/>
          </a:p>
          <a:p>
            <a:r>
              <a:rPr lang="it-IT" dirty="0" smtClean="0"/>
              <a:t>		</a:t>
            </a:r>
            <a:r>
              <a:rPr lang="it-IT" dirty="0" err="1" smtClean="0"/>
              <a:t>dg</a:t>
            </a:r>
            <a:r>
              <a:rPr lang="it-IT" dirty="0" smtClean="0"/>
              <a:t> = 0,013 U con </a:t>
            </a:r>
            <a:r>
              <a:rPr lang="it-IT" dirty="0" smtClean="0">
                <a:solidFill>
                  <a:srgbClr val="FF0000"/>
                </a:solidFill>
              </a:rPr>
              <a:t>un minimo di 1 m</a:t>
            </a:r>
          </a:p>
          <a:p>
            <a:endParaRPr lang="it-IT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Le prescrizioni di cui sopra non si applicano alle linee in cavo aereo.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Pistoia, 19 </a:t>
            </a:r>
            <a:r>
              <a:rPr lang="en-GB" dirty="0" err="1" smtClean="0"/>
              <a:t>novembre</a:t>
            </a:r>
            <a:r>
              <a:rPr lang="en-GB" dirty="0" smtClean="0"/>
              <a:t> 2014</a:t>
            </a:r>
            <a:endParaRPr lang="en-GB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La </a:t>
            </a:r>
            <a:r>
              <a:rPr lang="en-GB" b="1" dirty="0" err="1" smtClean="0"/>
              <a:t>sicurezza</a:t>
            </a:r>
            <a:r>
              <a:rPr lang="en-GB" b="1" dirty="0" smtClean="0"/>
              <a:t> </a:t>
            </a:r>
            <a:r>
              <a:rPr lang="en-GB" b="1" dirty="0" err="1" smtClean="0"/>
              <a:t>elettrica</a:t>
            </a:r>
            <a:r>
              <a:rPr lang="en-GB" b="1" dirty="0" smtClean="0"/>
              <a:t>: </a:t>
            </a:r>
            <a:r>
              <a:rPr lang="en-GB" b="1" dirty="0" err="1" smtClean="0"/>
              <a:t>prendiamo</a:t>
            </a:r>
            <a:r>
              <a:rPr lang="en-GB" b="1" dirty="0" smtClean="0"/>
              <a:t> le </a:t>
            </a:r>
            <a:r>
              <a:rPr lang="en-GB" b="1" dirty="0" err="1" smtClean="0"/>
              <a:t>giuste</a:t>
            </a:r>
            <a:r>
              <a:rPr lang="en-GB" b="1" dirty="0" smtClean="0"/>
              <a:t> </a:t>
            </a:r>
            <a:r>
              <a:rPr lang="en-GB" b="1" dirty="0" err="1" smtClean="0"/>
              <a:t>distanze</a:t>
            </a:r>
            <a:r>
              <a:rPr lang="en-GB" b="1" dirty="0" smtClean="0"/>
              <a:t>...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Riferimenti</a:t>
            </a:r>
            <a:r>
              <a:rPr lang="en-GB" dirty="0" smtClean="0"/>
              <a:t> </a:t>
            </a:r>
            <a:r>
              <a:rPr lang="en-GB" dirty="0" err="1" smtClean="0"/>
              <a:t>normativi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Distanze</a:t>
            </a:r>
            <a:r>
              <a:rPr lang="en-GB" dirty="0" smtClean="0"/>
              <a:t> di </a:t>
            </a:r>
            <a:r>
              <a:rPr lang="en-GB" dirty="0" err="1" smtClean="0"/>
              <a:t>sicurezza</a:t>
            </a:r>
            <a:endParaRPr lang="en-GB" dirty="0"/>
          </a:p>
        </p:txBody>
      </p:sp>
      <p:sp>
        <p:nvSpPr>
          <p:cNvPr id="4" name="Rettangolo 3"/>
          <p:cNvSpPr/>
          <p:nvPr/>
        </p:nvSpPr>
        <p:spPr>
          <a:xfrm>
            <a:off x="251520" y="5157195"/>
            <a:ext cx="4752528" cy="954087"/>
          </a:xfrm>
          <a:prstGeom prst="rect">
            <a:avLst/>
          </a:prstGeom>
        </p:spPr>
        <p:txBody>
          <a:bodyPr wrap="square" lIns="91419" tIns="45710" rIns="91419" bIns="45710">
            <a:spAutoFit/>
          </a:bodyPr>
          <a:lstStyle/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Gabriele Gelli</a:t>
            </a:r>
          </a:p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Responsabile Zona Pistoia </a:t>
            </a:r>
          </a:p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Enel Distribuzione</a:t>
            </a:r>
          </a:p>
          <a:p>
            <a:pPr marL="44440" defTabSz="1036400"/>
            <a:r>
              <a:rPr lang="it-IT" sz="1400" i="1" dirty="0" smtClean="0">
                <a:solidFill>
                  <a:schemeClr val="accent6"/>
                </a:solidFill>
              </a:rPr>
              <a:t>Distribuzione Territoriale Rete Toscana e Umbra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1110</Words>
  <Application>Microsoft Office PowerPoint</Application>
  <PresentationFormat>Presentazione su schermo (4:3)</PresentationFormat>
  <Paragraphs>177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3" baseType="lpstr">
      <vt:lpstr>Master</vt:lpstr>
      <vt:lpstr>La sicurezza elettrica: prendiamo le giuste distanze...    Riferimenti normativi Distanze di sicurezza</vt:lpstr>
      <vt:lpstr>Riferimenti normativi</vt:lpstr>
      <vt:lpstr>Definizioni e classificazioni delle linee elettriche (DM 21/03/88 e DM 05/08/98)</vt:lpstr>
      <vt:lpstr>Definizioni e classificazioni delle linee elettriche (DM 21/03/88 e DM 05/08/98)</vt:lpstr>
      <vt:lpstr>Esempi di impianti di distribuzione Posto di trasformazione su palo (PTP)</vt:lpstr>
      <vt:lpstr>Esempi di impianti di distribuzione Linea aerea MT in conduttori nudi (15.000 V)</vt:lpstr>
      <vt:lpstr>Esempi di impianti di distribuzione Linea aerea MT in cavo aereo (15.000 V)</vt:lpstr>
      <vt:lpstr>Esempi di impianti di distribuzione Linea aerea BT in conduttori nudi (400 V)</vt:lpstr>
      <vt:lpstr>Esempi di impianti di distribuzione Linea aerea BT in cavo isolato (400 V)</vt:lpstr>
      <vt:lpstr>Esempi di impianti di distribuzione Linea aerea BT in cavo isolato in facciata</vt:lpstr>
      <vt:lpstr>Esempi di impianti di distribuzione Linea aerea BT in cavo isolato in facciata</vt:lpstr>
      <vt:lpstr>Esempi di impianti di trasmissione (TERNA) Linea aeree AT in conduttori nudi</vt:lpstr>
      <vt:lpstr>Riferimenti normativi CEI 11-4</vt:lpstr>
      <vt:lpstr>Altezza sul terreno e su posizioni praticabili</vt:lpstr>
      <vt:lpstr>Riferimenti normativi CEI 11-4</vt:lpstr>
      <vt:lpstr>Distanze verticali su strada</vt:lpstr>
      <vt:lpstr>Funivie in servizio pubblico o privato per trasporto persone</vt:lpstr>
      <vt:lpstr>Funicolari terrestri</vt:lpstr>
      <vt:lpstr>Corsi d’acqua navigabili di 2.a classe, non navigabili, argini di 3.a categoria</vt:lpstr>
      <vt:lpstr>Riferimenti normativi CEI 11-4</vt:lpstr>
      <vt:lpstr>Sostegni di altre linee elettriche o di telecomunicazione</vt:lpstr>
      <vt:lpstr>Sostegni di altre linee elettriche o di telecomunicazione</vt:lpstr>
      <vt:lpstr>Impianti di pubblica illuminazione</vt:lpstr>
      <vt:lpstr>Linee elettriche interferenti di classe zero o prima</vt:lpstr>
      <vt:lpstr>Linee elettriche interferenti di classe zero o prima</vt:lpstr>
      <vt:lpstr>Riferimenti normativi CEI 11-4</vt:lpstr>
      <vt:lpstr>Distanze da posizioni praticabili e non praticabili</vt:lpstr>
      <vt:lpstr>Riferimenti normativi CEI 11-4</vt:lpstr>
      <vt:lpstr>Riferimenti normativi CEI 11-4</vt:lpstr>
      <vt:lpstr>Distanze di rispetto dai fabbricati</vt:lpstr>
      <vt:lpstr>Riferimenti normativi CEI 11-4</vt:lpstr>
      <vt:lpstr>La sicurezza elettrica: prendiamo le giuste distanze...    Riferimenti normativi Distanze di sicurezza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Alessia Monteferri</dc:creator>
  <cp:lastModifiedBy>Asus</cp:lastModifiedBy>
  <cp:revision>305</cp:revision>
  <dcterms:created xsi:type="dcterms:W3CDTF">2014-02-05T11:37:02Z</dcterms:created>
  <dcterms:modified xsi:type="dcterms:W3CDTF">2014-11-25T17:49:45Z</dcterms:modified>
</cp:coreProperties>
</file>