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it-IT"/>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595" autoAdjust="0"/>
  </p:normalViewPr>
  <p:slideViewPr>
    <p:cSldViewPr>
      <p:cViewPr>
        <p:scale>
          <a:sx n="91" d="100"/>
          <a:sy n="91" d="100"/>
        </p:scale>
        <p:origin x="-1210"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8" name="Freeform 6"/>
            <p:cNvSpPr>
              <a:spLocks/>
            </p:cNvSpPr>
            <p:nvPr/>
          </p:nvSpPr>
          <p:spPr bwMode="hidden">
            <a:xfrm>
              <a:off x="4038" y="3577"/>
              <a:ext cx="1720" cy="65"/>
            </a:xfrm>
            <a:custGeom>
              <a:avLst/>
              <a:gdLst>
                <a:gd name="T0" fmla="*/ 1718 w 1722"/>
                <a:gd name="T1" fmla="*/ 64 h 66"/>
                <a:gd name="T2" fmla="*/ 1718 w 1722"/>
                <a:gd name="T3" fmla="*/ 58 h 66"/>
                <a:gd name="T4" fmla="*/ 0 w 1722"/>
                <a:gd name="T5" fmla="*/ 0 h 66"/>
                <a:gd name="T6" fmla="*/ 0 w 1722"/>
                <a:gd name="T7" fmla="*/ 46 h 66"/>
                <a:gd name="T8" fmla="*/ 1718 w 1722"/>
                <a:gd name="T9" fmla="*/ 64 h 66"/>
                <a:gd name="T10" fmla="*/ 1718 w 1722"/>
                <a:gd name="T11" fmla="*/ 64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it-IT">
                <a:latin typeface="Arial" panose="020B0604020202020204" pitchFamily="34" charset="0"/>
              </a:endParaRPr>
            </a:p>
          </p:txBody>
        </p:sp>
        <p:sp>
          <p:nvSpPr>
            <p:cNvPr id="10" name="Freeform 8"/>
            <p:cNvSpPr>
              <a:spLocks/>
            </p:cNvSpPr>
            <p:nvPr/>
          </p:nvSpPr>
          <p:spPr bwMode="hidden">
            <a:xfrm>
              <a:off x="4784" y="3702"/>
              <a:ext cx="974" cy="101"/>
            </a:xfrm>
            <a:custGeom>
              <a:avLst/>
              <a:gdLst>
                <a:gd name="T0" fmla="*/ 973 w 975"/>
                <a:gd name="T1" fmla="*/ 48 h 101"/>
                <a:gd name="T2" fmla="*/ 973 w 975"/>
                <a:gd name="T3" fmla="*/ 0 h 101"/>
                <a:gd name="T4" fmla="*/ 0 w 975"/>
                <a:gd name="T5" fmla="*/ 24 h 101"/>
                <a:gd name="T6" fmla="*/ 0 w 975"/>
                <a:gd name="T7" fmla="*/ 101 h 101"/>
                <a:gd name="T8" fmla="*/ 973 w 975"/>
                <a:gd name="T9" fmla="*/ 48 h 101"/>
                <a:gd name="T10" fmla="*/ 973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1" name="Freeform 9"/>
            <p:cNvSpPr>
              <a:spLocks/>
            </p:cNvSpPr>
            <p:nvPr/>
          </p:nvSpPr>
          <p:spPr bwMode="hidden">
            <a:xfrm>
              <a:off x="3619" y="3815"/>
              <a:ext cx="2139" cy="198"/>
            </a:xfrm>
            <a:custGeom>
              <a:avLst/>
              <a:gdLst>
                <a:gd name="T0" fmla="*/ 2137 w 2141"/>
                <a:gd name="T1" fmla="*/ 0 h 198"/>
                <a:gd name="T2" fmla="*/ 0 w 2141"/>
                <a:gd name="T3" fmla="*/ 156 h 198"/>
                <a:gd name="T4" fmla="*/ 0 w 2141"/>
                <a:gd name="T5" fmla="*/ 198 h 198"/>
                <a:gd name="T6" fmla="*/ 2137 w 2141"/>
                <a:gd name="T7" fmla="*/ 0 h 198"/>
                <a:gd name="T8" fmla="*/ 2137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13" name="Freeform 11"/>
            <p:cNvSpPr>
              <a:spLocks/>
            </p:cNvSpPr>
            <p:nvPr/>
          </p:nvSpPr>
          <p:spPr bwMode="hidden">
            <a:xfrm>
              <a:off x="2097" y="4043"/>
              <a:ext cx="2514" cy="276"/>
            </a:xfrm>
            <a:custGeom>
              <a:avLst/>
              <a:gdLst>
                <a:gd name="T0" fmla="*/ 2176 w 2517"/>
                <a:gd name="T1" fmla="*/ 276 h 276"/>
                <a:gd name="T2" fmla="*/ 2511 w 2517"/>
                <a:gd name="T3" fmla="*/ 204 h 276"/>
                <a:gd name="T4" fmla="*/ 2254 w 2517"/>
                <a:gd name="T5" fmla="*/ 0 h 276"/>
                <a:gd name="T6" fmla="*/ 0 w 2517"/>
                <a:gd name="T7" fmla="*/ 276 h 276"/>
                <a:gd name="T8" fmla="*/ 2176 w 2517"/>
                <a:gd name="T9" fmla="*/ 276 h 276"/>
                <a:gd name="T10" fmla="*/ 2176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15" name="Freeform 13"/>
            <p:cNvSpPr>
              <a:spLocks/>
            </p:cNvSpPr>
            <p:nvPr/>
          </p:nvSpPr>
          <p:spPr bwMode="hidden">
            <a:xfrm>
              <a:off x="5030" y="3151"/>
              <a:ext cx="728" cy="240"/>
            </a:xfrm>
            <a:custGeom>
              <a:avLst/>
              <a:gdLst>
                <a:gd name="T0" fmla="*/ 727 w 729"/>
                <a:gd name="T1" fmla="*/ 240 h 240"/>
                <a:gd name="T2" fmla="*/ 0 w 729"/>
                <a:gd name="T3" fmla="*/ 0 h 240"/>
                <a:gd name="T4" fmla="*/ 0 w 729"/>
                <a:gd name="T5" fmla="*/ 6 h 240"/>
                <a:gd name="T6" fmla="*/ 727 w 729"/>
                <a:gd name="T7" fmla="*/ 240 h 240"/>
                <a:gd name="T8" fmla="*/ 727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17" name="Freeform 15"/>
            <p:cNvSpPr>
              <a:spLocks/>
            </p:cNvSpPr>
            <p:nvPr/>
          </p:nvSpPr>
          <p:spPr bwMode="hidden">
            <a:xfrm>
              <a:off x="5030" y="3049"/>
              <a:ext cx="728" cy="318"/>
            </a:xfrm>
            <a:custGeom>
              <a:avLst/>
              <a:gdLst>
                <a:gd name="T0" fmla="*/ 727 w 729"/>
                <a:gd name="T1" fmla="*/ 318 h 318"/>
                <a:gd name="T2" fmla="*/ 727 w 729"/>
                <a:gd name="T3" fmla="*/ 312 h 318"/>
                <a:gd name="T4" fmla="*/ 0 w 729"/>
                <a:gd name="T5" fmla="*/ 0 h 318"/>
                <a:gd name="T6" fmla="*/ 0 w 729"/>
                <a:gd name="T7" fmla="*/ 54 h 318"/>
                <a:gd name="T8" fmla="*/ 727 w 729"/>
                <a:gd name="T9" fmla="*/ 318 h 318"/>
                <a:gd name="T10" fmla="*/ 727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1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2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2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2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2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it-IT">
                <a:latin typeface="Arial" panose="020B0604020202020204" pitchFamily="34" charset="0"/>
              </a:endParaRPr>
            </a:p>
          </p:txBody>
        </p:sp>
        <p:sp>
          <p:nvSpPr>
            <p:cNvPr id="2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2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2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30" name="Freeform 28"/>
            <p:cNvSpPr>
              <a:spLocks/>
            </p:cNvSpPr>
            <p:nvPr/>
          </p:nvSpPr>
          <p:spPr bwMode="hidden">
            <a:xfrm>
              <a:off x="5698" y="653"/>
              <a:ext cx="60" cy="311"/>
            </a:xfrm>
            <a:custGeom>
              <a:avLst/>
              <a:gdLst>
                <a:gd name="T0" fmla="*/ 0 w 60"/>
                <a:gd name="T1" fmla="*/ 144 h 312"/>
                <a:gd name="T2" fmla="*/ 60 w 60"/>
                <a:gd name="T3" fmla="*/ 310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3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3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3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3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3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3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4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4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grpSp>
      </p:grpSp>
      <p:sp>
        <p:nvSpPr>
          <p:cNvPr id="5162"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it-IT" altLang="it-IT" noProof="0" smtClean="0"/>
              <a:t>Fare clic per modificare lo stile del titolo</a:t>
            </a:r>
          </a:p>
        </p:txBody>
      </p:sp>
      <p:sp>
        <p:nvSpPr>
          <p:cNvPr id="5163"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sz="3600"/>
            </a:lvl1pPr>
          </a:lstStyle>
          <a:p>
            <a:pPr lvl="0"/>
            <a:r>
              <a:rPr lang="it-IT" altLang="it-IT" noProof="0" smtClean="0"/>
              <a:t>Fare clic per modificare lo stile del sottotitolo dello schema</a:t>
            </a:r>
          </a:p>
        </p:txBody>
      </p:sp>
      <p:sp>
        <p:nvSpPr>
          <p:cNvPr id="44" name="Rectangle 44"/>
          <p:cNvSpPr>
            <a:spLocks noGrp="1" noChangeArrowheads="1"/>
          </p:cNvSpPr>
          <p:nvPr>
            <p:ph type="dt" sz="quarter" idx="10"/>
          </p:nvPr>
        </p:nvSpPr>
        <p:spPr/>
        <p:txBody>
          <a:bodyPr/>
          <a:lstStyle>
            <a:lvl1pPr>
              <a:defRPr/>
            </a:lvl1pPr>
          </a:lstStyle>
          <a:p>
            <a:pPr>
              <a:defRPr/>
            </a:pPr>
            <a:endParaRPr lang="it-IT" altLang="it-IT"/>
          </a:p>
        </p:txBody>
      </p:sp>
      <p:sp>
        <p:nvSpPr>
          <p:cNvPr id="45" name="Rectangle 45"/>
          <p:cNvSpPr>
            <a:spLocks noGrp="1" noChangeArrowheads="1"/>
          </p:cNvSpPr>
          <p:nvPr>
            <p:ph type="ftr" sz="quarter" idx="11"/>
          </p:nvPr>
        </p:nvSpPr>
        <p:spPr/>
        <p:txBody>
          <a:bodyPr/>
          <a:lstStyle>
            <a:lvl1pPr>
              <a:defRPr/>
            </a:lvl1pPr>
          </a:lstStyle>
          <a:p>
            <a:pPr>
              <a:defRPr/>
            </a:pPr>
            <a:endParaRPr lang="it-IT" altLang="it-IT"/>
          </a:p>
        </p:txBody>
      </p:sp>
      <p:sp>
        <p:nvSpPr>
          <p:cNvPr id="46" name="Rectangle 46"/>
          <p:cNvSpPr>
            <a:spLocks noGrp="1" noChangeArrowheads="1"/>
          </p:cNvSpPr>
          <p:nvPr>
            <p:ph type="sldNum" sz="quarter" idx="12"/>
          </p:nvPr>
        </p:nvSpPr>
        <p:spPr/>
        <p:txBody>
          <a:bodyPr/>
          <a:lstStyle>
            <a:lvl1pPr>
              <a:defRPr/>
            </a:lvl1pPr>
          </a:lstStyle>
          <a:p>
            <a:fld id="{A5FD1329-559D-4DBE-9532-6BC36E299190}" type="slidenum">
              <a:rPr lang="it-IT" altLang="it-IT"/>
              <a:pPr/>
              <a:t>‹N›</a:t>
            </a:fld>
            <a:endParaRPr lang="it-IT" altLang="it-IT"/>
          </a:p>
        </p:txBody>
      </p:sp>
    </p:spTree>
    <p:extLst>
      <p:ext uri="{BB962C8B-B14F-4D97-AF65-F5344CB8AC3E}">
        <p14:creationId xmlns:p14="http://schemas.microsoft.com/office/powerpoint/2010/main" val="3975130631"/>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4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46"/>
          <p:cNvSpPr>
            <a:spLocks noGrp="1" noChangeArrowheads="1"/>
          </p:cNvSpPr>
          <p:nvPr>
            <p:ph type="sldNum" sz="quarter" idx="12"/>
          </p:nvPr>
        </p:nvSpPr>
        <p:spPr>
          <a:ln/>
        </p:spPr>
        <p:txBody>
          <a:bodyPr/>
          <a:lstStyle>
            <a:lvl1pPr>
              <a:defRPr/>
            </a:lvl1pPr>
          </a:lstStyle>
          <a:p>
            <a:fld id="{7D5C1F7C-5489-4FE0-B920-F688A0A659E0}" type="slidenum">
              <a:rPr lang="it-IT" altLang="it-IT"/>
              <a:pPr/>
              <a:t>‹N›</a:t>
            </a:fld>
            <a:endParaRPr lang="it-IT" altLang="it-IT"/>
          </a:p>
        </p:txBody>
      </p:sp>
    </p:spTree>
    <p:extLst>
      <p:ext uri="{BB962C8B-B14F-4D97-AF65-F5344CB8AC3E}">
        <p14:creationId xmlns:p14="http://schemas.microsoft.com/office/powerpoint/2010/main" val="395132761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7813"/>
            <a:ext cx="2057400" cy="5853112"/>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7813"/>
            <a:ext cx="6019800" cy="5853112"/>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4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46"/>
          <p:cNvSpPr>
            <a:spLocks noGrp="1" noChangeArrowheads="1"/>
          </p:cNvSpPr>
          <p:nvPr>
            <p:ph type="sldNum" sz="quarter" idx="12"/>
          </p:nvPr>
        </p:nvSpPr>
        <p:spPr>
          <a:ln/>
        </p:spPr>
        <p:txBody>
          <a:bodyPr/>
          <a:lstStyle>
            <a:lvl1pPr>
              <a:defRPr/>
            </a:lvl1pPr>
          </a:lstStyle>
          <a:p>
            <a:fld id="{08872208-8645-49D8-95BF-BCC3807E104F}" type="slidenum">
              <a:rPr lang="it-IT" altLang="it-IT"/>
              <a:pPr/>
              <a:t>‹N›</a:t>
            </a:fld>
            <a:endParaRPr lang="it-IT" altLang="it-IT"/>
          </a:p>
        </p:txBody>
      </p:sp>
    </p:spTree>
    <p:extLst>
      <p:ext uri="{BB962C8B-B14F-4D97-AF65-F5344CB8AC3E}">
        <p14:creationId xmlns:p14="http://schemas.microsoft.com/office/powerpoint/2010/main" val="385826834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4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46"/>
          <p:cNvSpPr>
            <a:spLocks noGrp="1" noChangeArrowheads="1"/>
          </p:cNvSpPr>
          <p:nvPr>
            <p:ph type="sldNum" sz="quarter" idx="12"/>
          </p:nvPr>
        </p:nvSpPr>
        <p:spPr>
          <a:ln/>
        </p:spPr>
        <p:txBody>
          <a:bodyPr/>
          <a:lstStyle>
            <a:lvl1pPr>
              <a:defRPr/>
            </a:lvl1pPr>
          </a:lstStyle>
          <a:p>
            <a:fld id="{4477CFB7-F890-460F-AA73-F0EF66DCE251}" type="slidenum">
              <a:rPr lang="it-IT" altLang="it-IT"/>
              <a:pPr/>
              <a:t>‹N›</a:t>
            </a:fld>
            <a:endParaRPr lang="it-IT" altLang="it-IT"/>
          </a:p>
        </p:txBody>
      </p:sp>
    </p:spTree>
    <p:extLst>
      <p:ext uri="{BB962C8B-B14F-4D97-AF65-F5344CB8AC3E}">
        <p14:creationId xmlns:p14="http://schemas.microsoft.com/office/powerpoint/2010/main" val="314610992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smtClean="0"/>
              <a:t>Fare clic per modificare stili del testo dello schema</a:t>
            </a:r>
          </a:p>
        </p:txBody>
      </p:sp>
      <p:sp>
        <p:nvSpPr>
          <p:cNvPr id="4" name="Rectangle 4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4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46"/>
          <p:cNvSpPr>
            <a:spLocks noGrp="1" noChangeArrowheads="1"/>
          </p:cNvSpPr>
          <p:nvPr>
            <p:ph type="sldNum" sz="quarter" idx="12"/>
          </p:nvPr>
        </p:nvSpPr>
        <p:spPr>
          <a:ln/>
        </p:spPr>
        <p:txBody>
          <a:bodyPr/>
          <a:lstStyle>
            <a:lvl1pPr>
              <a:defRPr/>
            </a:lvl1pPr>
          </a:lstStyle>
          <a:p>
            <a:fld id="{BAAAC112-6EDF-4D6E-BFB7-02DB3249FAFC}" type="slidenum">
              <a:rPr lang="it-IT" altLang="it-IT"/>
              <a:pPr/>
              <a:t>‹N›</a:t>
            </a:fld>
            <a:endParaRPr lang="it-IT" altLang="it-IT"/>
          </a:p>
        </p:txBody>
      </p:sp>
    </p:spTree>
    <p:extLst>
      <p:ext uri="{BB962C8B-B14F-4D97-AF65-F5344CB8AC3E}">
        <p14:creationId xmlns:p14="http://schemas.microsoft.com/office/powerpoint/2010/main" val="395151935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307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307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4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46"/>
          <p:cNvSpPr>
            <a:spLocks noGrp="1" noChangeArrowheads="1"/>
          </p:cNvSpPr>
          <p:nvPr>
            <p:ph type="sldNum" sz="quarter" idx="12"/>
          </p:nvPr>
        </p:nvSpPr>
        <p:spPr>
          <a:ln/>
        </p:spPr>
        <p:txBody>
          <a:bodyPr/>
          <a:lstStyle>
            <a:lvl1pPr>
              <a:defRPr/>
            </a:lvl1pPr>
          </a:lstStyle>
          <a:p>
            <a:fld id="{04280678-1F9B-419C-BDE5-B892FE363C04}" type="slidenum">
              <a:rPr lang="it-IT" altLang="it-IT"/>
              <a:pPr/>
              <a:t>‹N›</a:t>
            </a:fld>
            <a:endParaRPr lang="it-IT" altLang="it-IT"/>
          </a:p>
        </p:txBody>
      </p:sp>
    </p:spTree>
    <p:extLst>
      <p:ext uri="{BB962C8B-B14F-4D97-AF65-F5344CB8AC3E}">
        <p14:creationId xmlns:p14="http://schemas.microsoft.com/office/powerpoint/2010/main" val="128409878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4"/>
          <p:cNvSpPr>
            <a:spLocks noGrp="1" noChangeArrowheads="1"/>
          </p:cNvSpPr>
          <p:nvPr>
            <p:ph type="dt" sz="half" idx="10"/>
          </p:nvPr>
        </p:nvSpPr>
        <p:spPr>
          <a:ln/>
        </p:spPr>
        <p:txBody>
          <a:bodyPr/>
          <a:lstStyle>
            <a:lvl1pPr>
              <a:defRPr/>
            </a:lvl1pPr>
          </a:lstStyle>
          <a:p>
            <a:pPr>
              <a:defRPr/>
            </a:pPr>
            <a:endParaRPr lang="it-IT" altLang="it-IT"/>
          </a:p>
        </p:txBody>
      </p:sp>
      <p:sp>
        <p:nvSpPr>
          <p:cNvPr id="8" name="Rectangle 45"/>
          <p:cNvSpPr>
            <a:spLocks noGrp="1" noChangeArrowheads="1"/>
          </p:cNvSpPr>
          <p:nvPr>
            <p:ph type="ftr" sz="quarter" idx="11"/>
          </p:nvPr>
        </p:nvSpPr>
        <p:spPr>
          <a:ln/>
        </p:spPr>
        <p:txBody>
          <a:bodyPr/>
          <a:lstStyle>
            <a:lvl1pPr>
              <a:defRPr/>
            </a:lvl1pPr>
          </a:lstStyle>
          <a:p>
            <a:pPr>
              <a:defRPr/>
            </a:pPr>
            <a:endParaRPr lang="it-IT" altLang="it-IT"/>
          </a:p>
        </p:txBody>
      </p:sp>
      <p:sp>
        <p:nvSpPr>
          <p:cNvPr id="9" name="Rectangle 46"/>
          <p:cNvSpPr>
            <a:spLocks noGrp="1" noChangeArrowheads="1"/>
          </p:cNvSpPr>
          <p:nvPr>
            <p:ph type="sldNum" sz="quarter" idx="12"/>
          </p:nvPr>
        </p:nvSpPr>
        <p:spPr>
          <a:ln/>
        </p:spPr>
        <p:txBody>
          <a:bodyPr/>
          <a:lstStyle>
            <a:lvl1pPr>
              <a:defRPr/>
            </a:lvl1pPr>
          </a:lstStyle>
          <a:p>
            <a:fld id="{F0DE85B8-145E-4EA6-BBE0-AD462A478B78}" type="slidenum">
              <a:rPr lang="it-IT" altLang="it-IT"/>
              <a:pPr/>
              <a:t>‹N›</a:t>
            </a:fld>
            <a:endParaRPr lang="it-IT" altLang="it-IT"/>
          </a:p>
        </p:txBody>
      </p:sp>
    </p:spTree>
    <p:extLst>
      <p:ext uri="{BB962C8B-B14F-4D97-AF65-F5344CB8AC3E}">
        <p14:creationId xmlns:p14="http://schemas.microsoft.com/office/powerpoint/2010/main" val="183693663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4"/>
          <p:cNvSpPr>
            <a:spLocks noGrp="1" noChangeArrowheads="1"/>
          </p:cNvSpPr>
          <p:nvPr>
            <p:ph type="dt" sz="half" idx="10"/>
          </p:nvPr>
        </p:nvSpPr>
        <p:spPr>
          <a:ln/>
        </p:spPr>
        <p:txBody>
          <a:bodyPr/>
          <a:lstStyle>
            <a:lvl1pPr>
              <a:defRPr/>
            </a:lvl1pPr>
          </a:lstStyle>
          <a:p>
            <a:pPr>
              <a:defRPr/>
            </a:pPr>
            <a:endParaRPr lang="it-IT" altLang="it-IT"/>
          </a:p>
        </p:txBody>
      </p:sp>
      <p:sp>
        <p:nvSpPr>
          <p:cNvPr id="4" name="Rectangle 45"/>
          <p:cNvSpPr>
            <a:spLocks noGrp="1" noChangeArrowheads="1"/>
          </p:cNvSpPr>
          <p:nvPr>
            <p:ph type="ftr" sz="quarter" idx="11"/>
          </p:nvPr>
        </p:nvSpPr>
        <p:spPr>
          <a:ln/>
        </p:spPr>
        <p:txBody>
          <a:bodyPr/>
          <a:lstStyle>
            <a:lvl1pPr>
              <a:defRPr/>
            </a:lvl1pPr>
          </a:lstStyle>
          <a:p>
            <a:pPr>
              <a:defRPr/>
            </a:pPr>
            <a:endParaRPr lang="it-IT" altLang="it-IT"/>
          </a:p>
        </p:txBody>
      </p:sp>
      <p:sp>
        <p:nvSpPr>
          <p:cNvPr id="5" name="Rectangle 46"/>
          <p:cNvSpPr>
            <a:spLocks noGrp="1" noChangeArrowheads="1"/>
          </p:cNvSpPr>
          <p:nvPr>
            <p:ph type="sldNum" sz="quarter" idx="12"/>
          </p:nvPr>
        </p:nvSpPr>
        <p:spPr>
          <a:ln/>
        </p:spPr>
        <p:txBody>
          <a:bodyPr/>
          <a:lstStyle>
            <a:lvl1pPr>
              <a:defRPr/>
            </a:lvl1pPr>
          </a:lstStyle>
          <a:p>
            <a:fld id="{894371CB-B44A-4120-B4E7-ED97316D3C5C}" type="slidenum">
              <a:rPr lang="it-IT" altLang="it-IT"/>
              <a:pPr/>
              <a:t>‹N›</a:t>
            </a:fld>
            <a:endParaRPr lang="it-IT" altLang="it-IT"/>
          </a:p>
        </p:txBody>
      </p:sp>
    </p:spTree>
    <p:extLst>
      <p:ext uri="{BB962C8B-B14F-4D97-AF65-F5344CB8AC3E}">
        <p14:creationId xmlns:p14="http://schemas.microsoft.com/office/powerpoint/2010/main" val="165876473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it-IT" altLang="it-IT"/>
          </a:p>
        </p:txBody>
      </p:sp>
      <p:sp>
        <p:nvSpPr>
          <p:cNvPr id="3" name="Rectangle 45"/>
          <p:cNvSpPr>
            <a:spLocks noGrp="1" noChangeArrowheads="1"/>
          </p:cNvSpPr>
          <p:nvPr>
            <p:ph type="ftr" sz="quarter" idx="11"/>
          </p:nvPr>
        </p:nvSpPr>
        <p:spPr>
          <a:ln/>
        </p:spPr>
        <p:txBody>
          <a:bodyPr/>
          <a:lstStyle>
            <a:lvl1pPr>
              <a:defRPr/>
            </a:lvl1pPr>
          </a:lstStyle>
          <a:p>
            <a:pPr>
              <a:defRPr/>
            </a:pPr>
            <a:endParaRPr lang="it-IT" altLang="it-IT"/>
          </a:p>
        </p:txBody>
      </p:sp>
      <p:sp>
        <p:nvSpPr>
          <p:cNvPr id="4" name="Rectangle 46"/>
          <p:cNvSpPr>
            <a:spLocks noGrp="1" noChangeArrowheads="1"/>
          </p:cNvSpPr>
          <p:nvPr>
            <p:ph type="sldNum" sz="quarter" idx="12"/>
          </p:nvPr>
        </p:nvSpPr>
        <p:spPr>
          <a:ln/>
        </p:spPr>
        <p:txBody>
          <a:bodyPr/>
          <a:lstStyle>
            <a:lvl1pPr>
              <a:defRPr/>
            </a:lvl1pPr>
          </a:lstStyle>
          <a:p>
            <a:fld id="{C18FFF64-E1FD-4070-A42C-BF1833AB548A}" type="slidenum">
              <a:rPr lang="it-IT" altLang="it-IT"/>
              <a:pPr/>
              <a:t>‹N›</a:t>
            </a:fld>
            <a:endParaRPr lang="it-IT" altLang="it-IT"/>
          </a:p>
        </p:txBody>
      </p:sp>
    </p:spTree>
    <p:extLst>
      <p:ext uri="{BB962C8B-B14F-4D97-AF65-F5344CB8AC3E}">
        <p14:creationId xmlns:p14="http://schemas.microsoft.com/office/powerpoint/2010/main" val="83119538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Rectangle 4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4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46"/>
          <p:cNvSpPr>
            <a:spLocks noGrp="1" noChangeArrowheads="1"/>
          </p:cNvSpPr>
          <p:nvPr>
            <p:ph type="sldNum" sz="quarter" idx="12"/>
          </p:nvPr>
        </p:nvSpPr>
        <p:spPr>
          <a:ln/>
        </p:spPr>
        <p:txBody>
          <a:bodyPr/>
          <a:lstStyle>
            <a:lvl1pPr>
              <a:defRPr/>
            </a:lvl1pPr>
          </a:lstStyle>
          <a:p>
            <a:fld id="{C894AFC2-CDC9-4BAC-8BD9-DADAE72B24BF}" type="slidenum">
              <a:rPr lang="it-IT" altLang="it-IT"/>
              <a:pPr/>
              <a:t>‹N›</a:t>
            </a:fld>
            <a:endParaRPr lang="it-IT" altLang="it-IT"/>
          </a:p>
        </p:txBody>
      </p:sp>
    </p:spTree>
    <p:extLst>
      <p:ext uri="{BB962C8B-B14F-4D97-AF65-F5344CB8AC3E}">
        <p14:creationId xmlns:p14="http://schemas.microsoft.com/office/powerpoint/2010/main" val="366502489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Rectangle 4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4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46"/>
          <p:cNvSpPr>
            <a:spLocks noGrp="1" noChangeArrowheads="1"/>
          </p:cNvSpPr>
          <p:nvPr>
            <p:ph type="sldNum" sz="quarter" idx="12"/>
          </p:nvPr>
        </p:nvSpPr>
        <p:spPr>
          <a:ln/>
        </p:spPr>
        <p:txBody>
          <a:bodyPr/>
          <a:lstStyle>
            <a:lvl1pPr>
              <a:defRPr/>
            </a:lvl1pPr>
          </a:lstStyle>
          <a:p>
            <a:fld id="{BE715835-860F-480A-ACBA-7ACF4CF31B33}" type="slidenum">
              <a:rPr lang="it-IT" altLang="it-IT"/>
              <a:pPr/>
              <a:t>‹N›</a:t>
            </a:fld>
            <a:endParaRPr lang="it-IT" altLang="it-IT"/>
          </a:p>
        </p:txBody>
      </p:sp>
    </p:spTree>
    <p:extLst>
      <p:ext uri="{BB962C8B-B14F-4D97-AF65-F5344CB8AC3E}">
        <p14:creationId xmlns:p14="http://schemas.microsoft.com/office/powerpoint/2010/main" val="124929928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4099"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4100"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4101"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1035" name="Freeform 6"/>
            <p:cNvSpPr>
              <a:spLocks/>
            </p:cNvSpPr>
            <p:nvPr/>
          </p:nvSpPr>
          <p:spPr bwMode="hidden">
            <a:xfrm>
              <a:off x="4038" y="3577"/>
              <a:ext cx="1720" cy="65"/>
            </a:xfrm>
            <a:custGeom>
              <a:avLst/>
              <a:gdLst>
                <a:gd name="T0" fmla="*/ 1718 w 1722"/>
                <a:gd name="T1" fmla="*/ 64 h 66"/>
                <a:gd name="T2" fmla="*/ 1718 w 1722"/>
                <a:gd name="T3" fmla="*/ 58 h 66"/>
                <a:gd name="T4" fmla="*/ 0 w 1722"/>
                <a:gd name="T5" fmla="*/ 0 h 66"/>
                <a:gd name="T6" fmla="*/ 0 w 1722"/>
                <a:gd name="T7" fmla="*/ 46 h 66"/>
                <a:gd name="T8" fmla="*/ 1718 w 1722"/>
                <a:gd name="T9" fmla="*/ 64 h 66"/>
                <a:gd name="T10" fmla="*/ 1718 w 1722"/>
                <a:gd name="T11" fmla="*/ 64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103"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it-IT">
                <a:latin typeface="Arial" panose="020B0604020202020204" pitchFamily="34" charset="0"/>
              </a:endParaRPr>
            </a:p>
          </p:txBody>
        </p:sp>
        <p:sp>
          <p:nvSpPr>
            <p:cNvPr id="1037" name="Freeform 8"/>
            <p:cNvSpPr>
              <a:spLocks/>
            </p:cNvSpPr>
            <p:nvPr/>
          </p:nvSpPr>
          <p:spPr bwMode="hidden">
            <a:xfrm>
              <a:off x="4784" y="3702"/>
              <a:ext cx="974" cy="101"/>
            </a:xfrm>
            <a:custGeom>
              <a:avLst/>
              <a:gdLst>
                <a:gd name="T0" fmla="*/ 973 w 975"/>
                <a:gd name="T1" fmla="*/ 48 h 101"/>
                <a:gd name="T2" fmla="*/ 973 w 975"/>
                <a:gd name="T3" fmla="*/ 0 h 101"/>
                <a:gd name="T4" fmla="*/ 0 w 975"/>
                <a:gd name="T5" fmla="*/ 24 h 101"/>
                <a:gd name="T6" fmla="*/ 0 w 975"/>
                <a:gd name="T7" fmla="*/ 101 h 101"/>
                <a:gd name="T8" fmla="*/ 973 w 975"/>
                <a:gd name="T9" fmla="*/ 48 h 101"/>
                <a:gd name="T10" fmla="*/ 973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38" name="Freeform 9"/>
            <p:cNvSpPr>
              <a:spLocks/>
            </p:cNvSpPr>
            <p:nvPr/>
          </p:nvSpPr>
          <p:spPr bwMode="hidden">
            <a:xfrm>
              <a:off x="3619" y="3815"/>
              <a:ext cx="2139" cy="198"/>
            </a:xfrm>
            <a:custGeom>
              <a:avLst/>
              <a:gdLst>
                <a:gd name="T0" fmla="*/ 2137 w 2141"/>
                <a:gd name="T1" fmla="*/ 0 h 198"/>
                <a:gd name="T2" fmla="*/ 0 w 2141"/>
                <a:gd name="T3" fmla="*/ 156 h 198"/>
                <a:gd name="T4" fmla="*/ 0 w 2141"/>
                <a:gd name="T5" fmla="*/ 198 h 198"/>
                <a:gd name="T6" fmla="*/ 2137 w 2141"/>
                <a:gd name="T7" fmla="*/ 0 h 198"/>
                <a:gd name="T8" fmla="*/ 2137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106"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1040" name="Freeform 11"/>
            <p:cNvSpPr>
              <a:spLocks/>
            </p:cNvSpPr>
            <p:nvPr/>
          </p:nvSpPr>
          <p:spPr bwMode="hidden">
            <a:xfrm>
              <a:off x="2097" y="4043"/>
              <a:ext cx="2514" cy="276"/>
            </a:xfrm>
            <a:custGeom>
              <a:avLst/>
              <a:gdLst>
                <a:gd name="T0" fmla="*/ 2176 w 2517"/>
                <a:gd name="T1" fmla="*/ 276 h 276"/>
                <a:gd name="T2" fmla="*/ 2511 w 2517"/>
                <a:gd name="T3" fmla="*/ 204 h 276"/>
                <a:gd name="T4" fmla="*/ 2254 w 2517"/>
                <a:gd name="T5" fmla="*/ 0 h 276"/>
                <a:gd name="T6" fmla="*/ 0 w 2517"/>
                <a:gd name="T7" fmla="*/ 276 h 276"/>
                <a:gd name="T8" fmla="*/ 2176 w 2517"/>
                <a:gd name="T9" fmla="*/ 276 h 276"/>
                <a:gd name="T10" fmla="*/ 2176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108"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1042" name="Freeform 13"/>
            <p:cNvSpPr>
              <a:spLocks/>
            </p:cNvSpPr>
            <p:nvPr/>
          </p:nvSpPr>
          <p:spPr bwMode="hidden">
            <a:xfrm>
              <a:off x="5030" y="3151"/>
              <a:ext cx="728" cy="240"/>
            </a:xfrm>
            <a:custGeom>
              <a:avLst/>
              <a:gdLst>
                <a:gd name="T0" fmla="*/ 727 w 729"/>
                <a:gd name="T1" fmla="*/ 240 h 240"/>
                <a:gd name="T2" fmla="*/ 0 w 729"/>
                <a:gd name="T3" fmla="*/ 0 h 240"/>
                <a:gd name="T4" fmla="*/ 0 w 729"/>
                <a:gd name="T5" fmla="*/ 6 h 240"/>
                <a:gd name="T6" fmla="*/ 727 w 729"/>
                <a:gd name="T7" fmla="*/ 240 h 240"/>
                <a:gd name="T8" fmla="*/ 727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110"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1044" name="Freeform 15"/>
            <p:cNvSpPr>
              <a:spLocks/>
            </p:cNvSpPr>
            <p:nvPr/>
          </p:nvSpPr>
          <p:spPr bwMode="hidden">
            <a:xfrm>
              <a:off x="5030" y="3049"/>
              <a:ext cx="728" cy="318"/>
            </a:xfrm>
            <a:custGeom>
              <a:avLst/>
              <a:gdLst>
                <a:gd name="T0" fmla="*/ 727 w 729"/>
                <a:gd name="T1" fmla="*/ 318 h 318"/>
                <a:gd name="T2" fmla="*/ 727 w 729"/>
                <a:gd name="T3" fmla="*/ 312 h 318"/>
                <a:gd name="T4" fmla="*/ 0 w 729"/>
                <a:gd name="T5" fmla="*/ 0 h 318"/>
                <a:gd name="T6" fmla="*/ 0 w 729"/>
                <a:gd name="T7" fmla="*/ 54 h 318"/>
                <a:gd name="T8" fmla="*/ 727 w 729"/>
                <a:gd name="T9" fmla="*/ 318 h 318"/>
                <a:gd name="T10" fmla="*/ 727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112"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4113"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4114"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116"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118"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4119"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it-IT">
                <a:latin typeface="Arial" panose="020B0604020202020204" pitchFamily="34" charset="0"/>
              </a:endParaRPr>
            </a:p>
          </p:txBody>
        </p:sp>
        <p:sp>
          <p:nvSpPr>
            <p:cNvPr id="4120"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122"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4123"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1057" name="Freeform 28"/>
            <p:cNvSpPr>
              <a:spLocks/>
            </p:cNvSpPr>
            <p:nvPr/>
          </p:nvSpPr>
          <p:spPr bwMode="hidden">
            <a:xfrm>
              <a:off x="5698" y="653"/>
              <a:ext cx="60" cy="311"/>
            </a:xfrm>
            <a:custGeom>
              <a:avLst/>
              <a:gdLst>
                <a:gd name="T0" fmla="*/ 0 w 60"/>
                <a:gd name="T1" fmla="*/ 144 h 312"/>
                <a:gd name="T2" fmla="*/ 60 w 60"/>
                <a:gd name="T3" fmla="*/ 310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125"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127"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4128"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4129"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4130"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4131"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4132"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4133"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4134"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grpSp>
          <p:nvGrpSpPr>
            <p:cNvPr id="1068" name="Group 39"/>
            <p:cNvGrpSpPr>
              <a:grpSpLocks/>
            </p:cNvGrpSpPr>
            <p:nvPr userDrawn="1"/>
          </p:nvGrpSpPr>
          <p:grpSpPr bwMode="auto">
            <a:xfrm>
              <a:off x="0" y="1632"/>
              <a:ext cx="5758" cy="1858"/>
              <a:chOff x="0" y="1632"/>
              <a:chExt cx="5758" cy="1858"/>
            </a:xfrm>
          </p:grpSpPr>
          <p:sp>
            <p:nvSpPr>
              <p:cNvPr id="4136"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sp>
            <p:nvSpPr>
              <p:cNvPr id="4137"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latin typeface="Arial" panose="020B0604020202020204" pitchFamily="34" charset="0"/>
                </a:endParaRPr>
              </a:p>
            </p:txBody>
          </p:sp>
        </p:grpSp>
      </p:grpSp>
      <p:sp>
        <p:nvSpPr>
          <p:cNvPr id="4138" name="Rectangle 42"/>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4139"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4140" name="Rectangle 4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Arial" panose="020B0604020202020204" pitchFamily="34" charset="0"/>
              </a:defRPr>
            </a:lvl1pPr>
          </a:lstStyle>
          <a:p>
            <a:pPr>
              <a:defRPr/>
            </a:pPr>
            <a:endParaRPr lang="it-IT" altLang="it-IT"/>
          </a:p>
        </p:txBody>
      </p:sp>
      <p:sp>
        <p:nvSpPr>
          <p:cNvPr id="4141" name="Rectangle 4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Arial" panose="020B0604020202020204" pitchFamily="34" charset="0"/>
              </a:defRPr>
            </a:lvl1pPr>
          </a:lstStyle>
          <a:p>
            <a:pPr>
              <a:defRPr/>
            </a:pPr>
            <a:endParaRPr lang="it-IT" altLang="it-IT"/>
          </a:p>
        </p:txBody>
      </p:sp>
      <p:sp>
        <p:nvSpPr>
          <p:cNvPr id="4142" name="Rectangle 4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EBC08EAE-79B4-4C3F-A153-424D3B997103}" type="slidenum">
              <a:rPr lang="it-IT" altLang="it-IT"/>
              <a:pPr/>
              <a:t>‹N›</a:t>
            </a:fld>
            <a:endParaRPr lang="it-IT" altLang="it-IT"/>
          </a:p>
        </p:txBody>
      </p:sp>
    </p:spTree>
  </p:cSld>
  <p:clrMap bg1="dk2" tx1="lt1" bg2="dk1" tx2="lt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4138"/>
                                        </p:tgtEl>
                                        <p:attrNameLst>
                                          <p:attrName>style.visibility</p:attrName>
                                        </p:attrNameLst>
                                      </p:cBhvr>
                                      <p:to>
                                        <p:strVal val="visible"/>
                                      </p:to>
                                    </p:set>
                                    <p:anim calcmode="lin" valueType="num">
                                      <p:cBhvr>
                                        <p:cTn id="7" dur="500" fill="hold"/>
                                        <p:tgtEl>
                                          <p:spTgt spid="4138"/>
                                        </p:tgtEl>
                                        <p:attrNameLst>
                                          <p:attrName>ppt_w</p:attrName>
                                        </p:attrNameLst>
                                      </p:cBhvr>
                                      <p:tavLst>
                                        <p:tav tm="0">
                                          <p:val>
                                            <p:fltVal val="0"/>
                                          </p:val>
                                        </p:tav>
                                        <p:tav tm="100000">
                                          <p:val>
                                            <p:strVal val="#ppt_w"/>
                                          </p:val>
                                        </p:tav>
                                      </p:tavLst>
                                    </p:anim>
                                    <p:anim calcmode="lin" valueType="num">
                                      <p:cBhvr>
                                        <p:cTn id="8" dur="500" fill="hold"/>
                                        <p:tgtEl>
                                          <p:spTgt spid="4138"/>
                                        </p:tgtEl>
                                        <p:attrNameLst>
                                          <p:attrName>ppt_h</p:attrName>
                                        </p:attrNameLst>
                                      </p:cBhvr>
                                      <p:tavLst>
                                        <p:tav tm="0">
                                          <p:val>
                                            <p:fltVal val="0"/>
                                          </p:val>
                                        </p:tav>
                                        <p:tav tm="100000">
                                          <p:val>
                                            <p:strVal val="#ppt_h"/>
                                          </p:val>
                                        </p:tav>
                                      </p:tavLst>
                                    </p:anim>
                                    <p:anim calcmode="lin" valueType="num">
                                      <p:cBhvr>
                                        <p:cTn id="9" dur="500" fill="hold"/>
                                        <p:tgtEl>
                                          <p:spTgt spid="4138"/>
                                        </p:tgtEl>
                                        <p:attrNameLst>
                                          <p:attrName>style.rotation</p:attrName>
                                        </p:attrNameLst>
                                      </p:cBhvr>
                                      <p:tavLst>
                                        <p:tav tm="0">
                                          <p:val>
                                            <p:fltVal val="360"/>
                                          </p:val>
                                        </p:tav>
                                        <p:tav tm="100000">
                                          <p:val>
                                            <p:fltVal val="0"/>
                                          </p:val>
                                        </p:tav>
                                      </p:tavLst>
                                    </p:anim>
                                    <p:animEffect transition="in" filter="fade">
                                      <p:cBhvr>
                                        <p:cTn id="10" dur="500"/>
                                        <p:tgtEl>
                                          <p:spTgt spid="413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4139">
                                            <p:txEl>
                                              <p:pRg st="0" end="0"/>
                                            </p:txEl>
                                          </p:spTgt>
                                        </p:tgtEl>
                                        <p:attrNameLst>
                                          <p:attrName>style.visibility</p:attrName>
                                        </p:attrNameLst>
                                      </p:cBhvr>
                                      <p:to>
                                        <p:strVal val="visible"/>
                                      </p:to>
                                    </p:set>
                                    <p:anim calcmode="lin" valueType="num">
                                      <p:cBhvr>
                                        <p:cTn id="15" dur="500" fill="hold"/>
                                        <p:tgtEl>
                                          <p:spTgt spid="4139">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4139">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4139">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4139">
                                            <p:txEl>
                                              <p:pRg st="0" end="0"/>
                                            </p:txEl>
                                          </p:spTgt>
                                        </p:tgtEl>
                                      </p:cBhvr>
                                    </p:animEffect>
                                  </p:childTnLst>
                                </p:cTn>
                              </p:par>
                              <p:par>
                                <p:cTn id="19" presetID="49" presetClass="entr" presetSubtype="0" decel="100000" fill="hold" grpId="0" nodeType="withEffect">
                                  <p:stCondLst>
                                    <p:cond delay="0"/>
                                  </p:stCondLst>
                                  <p:iterate type="lt">
                                    <p:tmPct val="10000"/>
                                  </p:iterate>
                                  <p:childTnLst>
                                    <p:set>
                                      <p:cBhvr>
                                        <p:cTn id="20" dur="1" fill="hold">
                                          <p:stCondLst>
                                            <p:cond delay="0"/>
                                          </p:stCondLst>
                                        </p:cTn>
                                        <p:tgtEl>
                                          <p:spTgt spid="4139">
                                            <p:txEl>
                                              <p:pRg st="1" end="1"/>
                                            </p:txEl>
                                          </p:spTgt>
                                        </p:tgtEl>
                                        <p:attrNameLst>
                                          <p:attrName>style.visibility</p:attrName>
                                        </p:attrNameLst>
                                      </p:cBhvr>
                                      <p:to>
                                        <p:strVal val="visible"/>
                                      </p:to>
                                    </p:set>
                                    <p:anim calcmode="lin" valueType="num">
                                      <p:cBhvr>
                                        <p:cTn id="21" dur="500" fill="hold"/>
                                        <p:tgtEl>
                                          <p:spTgt spid="4139">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4139">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4139">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4139">
                                            <p:txEl>
                                              <p:pRg st="1" end="1"/>
                                            </p:txEl>
                                          </p:spTgt>
                                        </p:tgtEl>
                                      </p:cBhvr>
                                    </p:animEffect>
                                  </p:childTnLst>
                                </p:cTn>
                              </p:par>
                              <p:par>
                                <p:cTn id="25" presetID="49" presetClass="entr" presetSubtype="0" decel="100000" fill="hold" grpId="0" nodeType="withEffect">
                                  <p:stCondLst>
                                    <p:cond delay="0"/>
                                  </p:stCondLst>
                                  <p:iterate type="lt">
                                    <p:tmPct val="10000"/>
                                  </p:iterate>
                                  <p:childTnLst>
                                    <p:set>
                                      <p:cBhvr>
                                        <p:cTn id="26" dur="1" fill="hold">
                                          <p:stCondLst>
                                            <p:cond delay="0"/>
                                          </p:stCondLst>
                                        </p:cTn>
                                        <p:tgtEl>
                                          <p:spTgt spid="4139">
                                            <p:txEl>
                                              <p:pRg st="2" end="2"/>
                                            </p:txEl>
                                          </p:spTgt>
                                        </p:tgtEl>
                                        <p:attrNameLst>
                                          <p:attrName>style.visibility</p:attrName>
                                        </p:attrNameLst>
                                      </p:cBhvr>
                                      <p:to>
                                        <p:strVal val="visible"/>
                                      </p:to>
                                    </p:set>
                                    <p:anim calcmode="lin" valueType="num">
                                      <p:cBhvr>
                                        <p:cTn id="27" dur="500" fill="hold"/>
                                        <p:tgtEl>
                                          <p:spTgt spid="4139">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4139">
                                            <p:txEl>
                                              <p:pRg st="2" end="2"/>
                                            </p:txEl>
                                          </p:spTgt>
                                        </p:tgtEl>
                                        <p:attrNameLst>
                                          <p:attrName>ppt_h</p:attrName>
                                        </p:attrNameLst>
                                      </p:cBhvr>
                                      <p:tavLst>
                                        <p:tav tm="0">
                                          <p:val>
                                            <p:fltVal val="0"/>
                                          </p:val>
                                        </p:tav>
                                        <p:tav tm="100000">
                                          <p:val>
                                            <p:strVal val="#ppt_h"/>
                                          </p:val>
                                        </p:tav>
                                      </p:tavLst>
                                    </p:anim>
                                    <p:anim calcmode="lin" valueType="num">
                                      <p:cBhvr>
                                        <p:cTn id="29" dur="500" fill="hold"/>
                                        <p:tgtEl>
                                          <p:spTgt spid="4139">
                                            <p:txEl>
                                              <p:pRg st="2" end="2"/>
                                            </p:txEl>
                                          </p:spTgt>
                                        </p:tgtEl>
                                        <p:attrNameLst>
                                          <p:attrName>style.rotation</p:attrName>
                                        </p:attrNameLst>
                                      </p:cBhvr>
                                      <p:tavLst>
                                        <p:tav tm="0">
                                          <p:val>
                                            <p:fltVal val="360"/>
                                          </p:val>
                                        </p:tav>
                                        <p:tav tm="100000">
                                          <p:val>
                                            <p:fltVal val="0"/>
                                          </p:val>
                                        </p:tav>
                                      </p:tavLst>
                                    </p:anim>
                                    <p:animEffect transition="in" filter="fade">
                                      <p:cBhvr>
                                        <p:cTn id="30" dur="500"/>
                                        <p:tgtEl>
                                          <p:spTgt spid="4139">
                                            <p:txEl>
                                              <p:pRg st="2" end="2"/>
                                            </p:txEl>
                                          </p:spTgt>
                                        </p:tgtEl>
                                      </p:cBhvr>
                                    </p:animEffect>
                                  </p:childTnLst>
                                </p:cTn>
                              </p:par>
                              <p:par>
                                <p:cTn id="31" presetID="49" presetClass="entr" presetSubtype="0" decel="100000" fill="hold" grpId="0" nodeType="withEffect">
                                  <p:stCondLst>
                                    <p:cond delay="0"/>
                                  </p:stCondLst>
                                  <p:iterate type="lt">
                                    <p:tmPct val="10000"/>
                                  </p:iterate>
                                  <p:childTnLst>
                                    <p:set>
                                      <p:cBhvr>
                                        <p:cTn id="32" dur="1" fill="hold">
                                          <p:stCondLst>
                                            <p:cond delay="0"/>
                                          </p:stCondLst>
                                        </p:cTn>
                                        <p:tgtEl>
                                          <p:spTgt spid="4139">
                                            <p:txEl>
                                              <p:pRg st="3" end="3"/>
                                            </p:txEl>
                                          </p:spTgt>
                                        </p:tgtEl>
                                        <p:attrNameLst>
                                          <p:attrName>style.visibility</p:attrName>
                                        </p:attrNameLst>
                                      </p:cBhvr>
                                      <p:to>
                                        <p:strVal val="visible"/>
                                      </p:to>
                                    </p:set>
                                    <p:anim calcmode="lin" valueType="num">
                                      <p:cBhvr>
                                        <p:cTn id="33" dur="500" fill="hold"/>
                                        <p:tgtEl>
                                          <p:spTgt spid="4139">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4139">
                                            <p:txEl>
                                              <p:pRg st="3" end="3"/>
                                            </p:txEl>
                                          </p:spTgt>
                                        </p:tgtEl>
                                        <p:attrNameLst>
                                          <p:attrName>ppt_h</p:attrName>
                                        </p:attrNameLst>
                                      </p:cBhvr>
                                      <p:tavLst>
                                        <p:tav tm="0">
                                          <p:val>
                                            <p:fltVal val="0"/>
                                          </p:val>
                                        </p:tav>
                                        <p:tav tm="100000">
                                          <p:val>
                                            <p:strVal val="#ppt_h"/>
                                          </p:val>
                                        </p:tav>
                                      </p:tavLst>
                                    </p:anim>
                                    <p:anim calcmode="lin" valueType="num">
                                      <p:cBhvr>
                                        <p:cTn id="35" dur="500" fill="hold"/>
                                        <p:tgtEl>
                                          <p:spTgt spid="4139">
                                            <p:txEl>
                                              <p:pRg st="3" end="3"/>
                                            </p:txEl>
                                          </p:spTgt>
                                        </p:tgtEl>
                                        <p:attrNameLst>
                                          <p:attrName>style.rotation</p:attrName>
                                        </p:attrNameLst>
                                      </p:cBhvr>
                                      <p:tavLst>
                                        <p:tav tm="0">
                                          <p:val>
                                            <p:fltVal val="360"/>
                                          </p:val>
                                        </p:tav>
                                        <p:tav tm="100000">
                                          <p:val>
                                            <p:fltVal val="0"/>
                                          </p:val>
                                        </p:tav>
                                      </p:tavLst>
                                    </p:anim>
                                    <p:animEffect transition="in" filter="fade">
                                      <p:cBhvr>
                                        <p:cTn id="36" dur="500"/>
                                        <p:tgtEl>
                                          <p:spTgt spid="4139">
                                            <p:txEl>
                                              <p:pRg st="3" end="3"/>
                                            </p:txEl>
                                          </p:spTgt>
                                        </p:tgtEl>
                                      </p:cBhvr>
                                    </p:animEffect>
                                  </p:childTnLst>
                                </p:cTn>
                              </p:par>
                              <p:par>
                                <p:cTn id="37" presetID="49" presetClass="entr" presetSubtype="0" decel="100000" fill="hold" grpId="0" nodeType="withEffect">
                                  <p:stCondLst>
                                    <p:cond delay="0"/>
                                  </p:stCondLst>
                                  <p:iterate type="lt">
                                    <p:tmPct val="10000"/>
                                  </p:iterate>
                                  <p:childTnLst>
                                    <p:set>
                                      <p:cBhvr>
                                        <p:cTn id="38" dur="1" fill="hold">
                                          <p:stCondLst>
                                            <p:cond delay="0"/>
                                          </p:stCondLst>
                                        </p:cTn>
                                        <p:tgtEl>
                                          <p:spTgt spid="4139">
                                            <p:txEl>
                                              <p:pRg st="4" end="4"/>
                                            </p:txEl>
                                          </p:spTgt>
                                        </p:tgtEl>
                                        <p:attrNameLst>
                                          <p:attrName>style.visibility</p:attrName>
                                        </p:attrNameLst>
                                      </p:cBhvr>
                                      <p:to>
                                        <p:strVal val="visible"/>
                                      </p:to>
                                    </p:set>
                                    <p:anim calcmode="lin" valueType="num">
                                      <p:cBhvr>
                                        <p:cTn id="39" dur="500" fill="hold"/>
                                        <p:tgtEl>
                                          <p:spTgt spid="4139">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4139">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4139">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41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38" grpId="0"/>
      <p:bldP spid="4139" grpId="0" build="p">
        <p:tmplLst>
          <p:tmpl lvl="1">
            <p:tnLst>
              <p:par>
                <p:cTn presetID="49" presetClass="entr" presetSubtype="0" decel="100000" fill="hold" nodeType="clickEffect">
                  <p:stCondLst>
                    <p:cond delay="0"/>
                  </p:stCondLst>
                  <p:iterate type="lt">
                    <p:tmPct val="10000"/>
                  </p:iterate>
                  <p:childTnLst>
                    <p:set>
                      <p:cBhvr>
                        <p:cTn dur="1" fill="hold">
                          <p:stCondLst>
                            <p:cond delay="0"/>
                          </p:stCondLst>
                        </p:cTn>
                        <p:tgtEl>
                          <p:spTgt spid="4139"/>
                        </p:tgtEl>
                        <p:attrNameLst>
                          <p:attrName>style.visibility</p:attrName>
                        </p:attrNameLst>
                      </p:cBhvr>
                      <p:to>
                        <p:strVal val="visible"/>
                      </p:to>
                    </p:set>
                    <p:anim calcmode="lin" valueType="num">
                      <p:cBhvr>
                        <p:cTn dur="500" fill="hold"/>
                        <p:tgtEl>
                          <p:spTgt spid="4139"/>
                        </p:tgtEl>
                        <p:attrNameLst>
                          <p:attrName>ppt_w</p:attrName>
                        </p:attrNameLst>
                      </p:cBhvr>
                      <p:tavLst>
                        <p:tav tm="0">
                          <p:val>
                            <p:fltVal val="0"/>
                          </p:val>
                        </p:tav>
                        <p:tav tm="100000">
                          <p:val>
                            <p:strVal val="#ppt_w"/>
                          </p:val>
                        </p:tav>
                      </p:tavLst>
                    </p:anim>
                    <p:anim calcmode="lin" valueType="num">
                      <p:cBhvr>
                        <p:cTn dur="500" fill="hold"/>
                        <p:tgtEl>
                          <p:spTgt spid="4139"/>
                        </p:tgtEl>
                        <p:attrNameLst>
                          <p:attrName>ppt_h</p:attrName>
                        </p:attrNameLst>
                      </p:cBhvr>
                      <p:tavLst>
                        <p:tav tm="0">
                          <p:val>
                            <p:fltVal val="0"/>
                          </p:val>
                        </p:tav>
                        <p:tav tm="100000">
                          <p:val>
                            <p:strVal val="#ppt_h"/>
                          </p:val>
                        </p:tav>
                      </p:tavLst>
                    </p:anim>
                    <p:anim calcmode="lin" valueType="num">
                      <p:cBhvr>
                        <p:cTn dur="500" fill="hold"/>
                        <p:tgtEl>
                          <p:spTgt spid="4139"/>
                        </p:tgtEl>
                        <p:attrNameLst>
                          <p:attrName>style.rotation</p:attrName>
                        </p:attrNameLst>
                      </p:cBhvr>
                      <p:tavLst>
                        <p:tav tm="0">
                          <p:val>
                            <p:fltVal val="360"/>
                          </p:val>
                        </p:tav>
                        <p:tav tm="100000">
                          <p:val>
                            <p:fltVal val="0"/>
                          </p:val>
                        </p:tav>
                      </p:tavLst>
                    </p:anim>
                    <p:animEffect transition="in" filter="fade">
                      <p:cBhvr>
                        <p:cTn dur="500"/>
                        <p:tgtEl>
                          <p:spTgt spid="4139"/>
                        </p:tgtEl>
                      </p:cBhvr>
                    </p:animEffect>
                  </p:childTnLst>
                </p:cTn>
              </p:par>
            </p:tnLst>
          </p:tmpl>
          <p:tmpl lvl="2">
            <p:tnLst>
              <p:par>
                <p:cTn presetID="49" presetClass="entr" presetSubtype="0" decel="100000" fill="hold" nodeType="withEffect">
                  <p:stCondLst>
                    <p:cond delay="0"/>
                  </p:stCondLst>
                  <p:iterate type="lt">
                    <p:tmPct val="10000"/>
                  </p:iterate>
                  <p:childTnLst>
                    <p:set>
                      <p:cBhvr>
                        <p:cTn dur="1" fill="hold">
                          <p:stCondLst>
                            <p:cond delay="0"/>
                          </p:stCondLst>
                        </p:cTn>
                        <p:tgtEl>
                          <p:spTgt spid="4139"/>
                        </p:tgtEl>
                        <p:attrNameLst>
                          <p:attrName>style.visibility</p:attrName>
                        </p:attrNameLst>
                      </p:cBhvr>
                      <p:to>
                        <p:strVal val="visible"/>
                      </p:to>
                    </p:set>
                    <p:anim calcmode="lin" valueType="num">
                      <p:cBhvr>
                        <p:cTn dur="500" fill="hold"/>
                        <p:tgtEl>
                          <p:spTgt spid="4139"/>
                        </p:tgtEl>
                        <p:attrNameLst>
                          <p:attrName>ppt_w</p:attrName>
                        </p:attrNameLst>
                      </p:cBhvr>
                      <p:tavLst>
                        <p:tav tm="0">
                          <p:val>
                            <p:fltVal val="0"/>
                          </p:val>
                        </p:tav>
                        <p:tav tm="100000">
                          <p:val>
                            <p:strVal val="#ppt_w"/>
                          </p:val>
                        </p:tav>
                      </p:tavLst>
                    </p:anim>
                    <p:anim calcmode="lin" valueType="num">
                      <p:cBhvr>
                        <p:cTn dur="500" fill="hold"/>
                        <p:tgtEl>
                          <p:spTgt spid="4139"/>
                        </p:tgtEl>
                        <p:attrNameLst>
                          <p:attrName>ppt_h</p:attrName>
                        </p:attrNameLst>
                      </p:cBhvr>
                      <p:tavLst>
                        <p:tav tm="0">
                          <p:val>
                            <p:fltVal val="0"/>
                          </p:val>
                        </p:tav>
                        <p:tav tm="100000">
                          <p:val>
                            <p:strVal val="#ppt_h"/>
                          </p:val>
                        </p:tav>
                      </p:tavLst>
                    </p:anim>
                    <p:anim calcmode="lin" valueType="num">
                      <p:cBhvr>
                        <p:cTn dur="500" fill="hold"/>
                        <p:tgtEl>
                          <p:spTgt spid="4139"/>
                        </p:tgtEl>
                        <p:attrNameLst>
                          <p:attrName>style.rotation</p:attrName>
                        </p:attrNameLst>
                      </p:cBhvr>
                      <p:tavLst>
                        <p:tav tm="0">
                          <p:val>
                            <p:fltVal val="360"/>
                          </p:val>
                        </p:tav>
                        <p:tav tm="100000">
                          <p:val>
                            <p:fltVal val="0"/>
                          </p:val>
                        </p:tav>
                      </p:tavLst>
                    </p:anim>
                    <p:animEffect transition="in" filter="fade">
                      <p:cBhvr>
                        <p:cTn dur="500"/>
                        <p:tgtEl>
                          <p:spTgt spid="4139"/>
                        </p:tgtEl>
                      </p:cBhvr>
                    </p:animEffect>
                  </p:childTnLst>
                </p:cTn>
              </p:par>
            </p:tnLst>
          </p:tmpl>
          <p:tmpl lvl="3">
            <p:tnLst>
              <p:par>
                <p:cTn presetID="49" presetClass="entr" presetSubtype="0" decel="100000" fill="hold" nodeType="withEffect">
                  <p:stCondLst>
                    <p:cond delay="0"/>
                  </p:stCondLst>
                  <p:iterate type="lt">
                    <p:tmPct val="10000"/>
                  </p:iterate>
                  <p:childTnLst>
                    <p:set>
                      <p:cBhvr>
                        <p:cTn dur="1" fill="hold">
                          <p:stCondLst>
                            <p:cond delay="0"/>
                          </p:stCondLst>
                        </p:cTn>
                        <p:tgtEl>
                          <p:spTgt spid="4139"/>
                        </p:tgtEl>
                        <p:attrNameLst>
                          <p:attrName>style.visibility</p:attrName>
                        </p:attrNameLst>
                      </p:cBhvr>
                      <p:to>
                        <p:strVal val="visible"/>
                      </p:to>
                    </p:set>
                    <p:anim calcmode="lin" valueType="num">
                      <p:cBhvr>
                        <p:cTn dur="500" fill="hold"/>
                        <p:tgtEl>
                          <p:spTgt spid="4139"/>
                        </p:tgtEl>
                        <p:attrNameLst>
                          <p:attrName>ppt_w</p:attrName>
                        </p:attrNameLst>
                      </p:cBhvr>
                      <p:tavLst>
                        <p:tav tm="0">
                          <p:val>
                            <p:fltVal val="0"/>
                          </p:val>
                        </p:tav>
                        <p:tav tm="100000">
                          <p:val>
                            <p:strVal val="#ppt_w"/>
                          </p:val>
                        </p:tav>
                      </p:tavLst>
                    </p:anim>
                    <p:anim calcmode="lin" valueType="num">
                      <p:cBhvr>
                        <p:cTn dur="500" fill="hold"/>
                        <p:tgtEl>
                          <p:spTgt spid="4139"/>
                        </p:tgtEl>
                        <p:attrNameLst>
                          <p:attrName>ppt_h</p:attrName>
                        </p:attrNameLst>
                      </p:cBhvr>
                      <p:tavLst>
                        <p:tav tm="0">
                          <p:val>
                            <p:fltVal val="0"/>
                          </p:val>
                        </p:tav>
                        <p:tav tm="100000">
                          <p:val>
                            <p:strVal val="#ppt_h"/>
                          </p:val>
                        </p:tav>
                      </p:tavLst>
                    </p:anim>
                    <p:anim calcmode="lin" valueType="num">
                      <p:cBhvr>
                        <p:cTn dur="500" fill="hold"/>
                        <p:tgtEl>
                          <p:spTgt spid="4139"/>
                        </p:tgtEl>
                        <p:attrNameLst>
                          <p:attrName>style.rotation</p:attrName>
                        </p:attrNameLst>
                      </p:cBhvr>
                      <p:tavLst>
                        <p:tav tm="0">
                          <p:val>
                            <p:fltVal val="360"/>
                          </p:val>
                        </p:tav>
                        <p:tav tm="100000">
                          <p:val>
                            <p:fltVal val="0"/>
                          </p:val>
                        </p:tav>
                      </p:tavLst>
                    </p:anim>
                    <p:animEffect transition="in" filter="fade">
                      <p:cBhvr>
                        <p:cTn dur="500"/>
                        <p:tgtEl>
                          <p:spTgt spid="4139"/>
                        </p:tgtEl>
                      </p:cBhvr>
                    </p:animEffect>
                  </p:childTnLst>
                </p:cTn>
              </p:par>
            </p:tnLst>
          </p:tmpl>
          <p:tmpl lvl="4">
            <p:tnLst>
              <p:par>
                <p:cTn presetID="49" presetClass="entr" presetSubtype="0" decel="100000" fill="hold" nodeType="withEffect">
                  <p:stCondLst>
                    <p:cond delay="0"/>
                  </p:stCondLst>
                  <p:iterate type="lt">
                    <p:tmPct val="10000"/>
                  </p:iterate>
                  <p:childTnLst>
                    <p:set>
                      <p:cBhvr>
                        <p:cTn dur="1" fill="hold">
                          <p:stCondLst>
                            <p:cond delay="0"/>
                          </p:stCondLst>
                        </p:cTn>
                        <p:tgtEl>
                          <p:spTgt spid="4139"/>
                        </p:tgtEl>
                        <p:attrNameLst>
                          <p:attrName>style.visibility</p:attrName>
                        </p:attrNameLst>
                      </p:cBhvr>
                      <p:to>
                        <p:strVal val="visible"/>
                      </p:to>
                    </p:set>
                    <p:anim calcmode="lin" valueType="num">
                      <p:cBhvr>
                        <p:cTn dur="500" fill="hold"/>
                        <p:tgtEl>
                          <p:spTgt spid="4139"/>
                        </p:tgtEl>
                        <p:attrNameLst>
                          <p:attrName>ppt_w</p:attrName>
                        </p:attrNameLst>
                      </p:cBhvr>
                      <p:tavLst>
                        <p:tav tm="0">
                          <p:val>
                            <p:fltVal val="0"/>
                          </p:val>
                        </p:tav>
                        <p:tav tm="100000">
                          <p:val>
                            <p:strVal val="#ppt_w"/>
                          </p:val>
                        </p:tav>
                      </p:tavLst>
                    </p:anim>
                    <p:anim calcmode="lin" valueType="num">
                      <p:cBhvr>
                        <p:cTn dur="500" fill="hold"/>
                        <p:tgtEl>
                          <p:spTgt spid="4139"/>
                        </p:tgtEl>
                        <p:attrNameLst>
                          <p:attrName>ppt_h</p:attrName>
                        </p:attrNameLst>
                      </p:cBhvr>
                      <p:tavLst>
                        <p:tav tm="0">
                          <p:val>
                            <p:fltVal val="0"/>
                          </p:val>
                        </p:tav>
                        <p:tav tm="100000">
                          <p:val>
                            <p:strVal val="#ppt_h"/>
                          </p:val>
                        </p:tav>
                      </p:tavLst>
                    </p:anim>
                    <p:anim calcmode="lin" valueType="num">
                      <p:cBhvr>
                        <p:cTn dur="500" fill="hold"/>
                        <p:tgtEl>
                          <p:spTgt spid="4139"/>
                        </p:tgtEl>
                        <p:attrNameLst>
                          <p:attrName>style.rotation</p:attrName>
                        </p:attrNameLst>
                      </p:cBhvr>
                      <p:tavLst>
                        <p:tav tm="0">
                          <p:val>
                            <p:fltVal val="360"/>
                          </p:val>
                        </p:tav>
                        <p:tav tm="100000">
                          <p:val>
                            <p:fltVal val="0"/>
                          </p:val>
                        </p:tav>
                      </p:tavLst>
                    </p:anim>
                    <p:animEffect transition="in" filter="fade">
                      <p:cBhvr>
                        <p:cTn dur="500"/>
                        <p:tgtEl>
                          <p:spTgt spid="4139"/>
                        </p:tgtEl>
                      </p:cBhvr>
                    </p:animEffect>
                  </p:childTnLst>
                </p:cTn>
              </p:par>
            </p:tnLst>
          </p:tmpl>
          <p:tmpl lvl="5">
            <p:tnLst>
              <p:par>
                <p:cTn presetID="49" presetClass="entr" presetSubtype="0" decel="100000" fill="hold" nodeType="withEffect">
                  <p:stCondLst>
                    <p:cond delay="0"/>
                  </p:stCondLst>
                  <p:iterate type="lt">
                    <p:tmPct val="10000"/>
                  </p:iterate>
                  <p:childTnLst>
                    <p:set>
                      <p:cBhvr>
                        <p:cTn dur="1" fill="hold">
                          <p:stCondLst>
                            <p:cond delay="0"/>
                          </p:stCondLst>
                        </p:cTn>
                        <p:tgtEl>
                          <p:spTgt spid="4139"/>
                        </p:tgtEl>
                        <p:attrNameLst>
                          <p:attrName>style.visibility</p:attrName>
                        </p:attrNameLst>
                      </p:cBhvr>
                      <p:to>
                        <p:strVal val="visible"/>
                      </p:to>
                    </p:set>
                    <p:anim calcmode="lin" valueType="num">
                      <p:cBhvr>
                        <p:cTn dur="500" fill="hold"/>
                        <p:tgtEl>
                          <p:spTgt spid="4139"/>
                        </p:tgtEl>
                        <p:attrNameLst>
                          <p:attrName>ppt_w</p:attrName>
                        </p:attrNameLst>
                      </p:cBhvr>
                      <p:tavLst>
                        <p:tav tm="0">
                          <p:val>
                            <p:fltVal val="0"/>
                          </p:val>
                        </p:tav>
                        <p:tav tm="100000">
                          <p:val>
                            <p:strVal val="#ppt_w"/>
                          </p:val>
                        </p:tav>
                      </p:tavLst>
                    </p:anim>
                    <p:anim calcmode="lin" valueType="num">
                      <p:cBhvr>
                        <p:cTn dur="500" fill="hold"/>
                        <p:tgtEl>
                          <p:spTgt spid="4139"/>
                        </p:tgtEl>
                        <p:attrNameLst>
                          <p:attrName>ppt_h</p:attrName>
                        </p:attrNameLst>
                      </p:cBhvr>
                      <p:tavLst>
                        <p:tav tm="0">
                          <p:val>
                            <p:fltVal val="0"/>
                          </p:val>
                        </p:tav>
                        <p:tav tm="100000">
                          <p:val>
                            <p:strVal val="#ppt_h"/>
                          </p:val>
                        </p:tav>
                      </p:tavLst>
                    </p:anim>
                    <p:anim calcmode="lin" valueType="num">
                      <p:cBhvr>
                        <p:cTn dur="500" fill="hold"/>
                        <p:tgtEl>
                          <p:spTgt spid="4139"/>
                        </p:tgtEl>
                        <p:attrNameLst>
                          <p:attrName>style.rotation</p:attrName>
                        </p:attrNameLst>
                      </p:cBhvr>
                      <p:tavLst>
                        <p:tav tm="0">
                          <p:val>
                            <p:fltVal val="360"/>
                          </p:val>
                        </p:tav>
                        <p:tav tm="100000">
                          <p:val>
                            <p:fltVal val="0"/>
                          </p:val>
                        </p:tav>
                      </p:tavLst>
                    </p:anim>
                    <p:animEffect transition="in" filter="fade">
                      <p:cBhvr>
                        <p:cTn dur="500"/>
                        <p:tgtEl>
                          <p:spTgt spid="4139"/>
                        </p:tgtEl>
                      </p:cBhvr>
                    </p:animEffect>
                  </p:childTnLst>
                </p:cTn>
              </p:par>
            </p:tnLst>
          </p:tmpl>
        </p:tmplLst>
      </p:bldP>
    </p:bldLst>
  </p:timing>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TU8108_Ed_Gennaio2013.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it-IT" altLang="it-IT" sz="4000" smtClean="0">
                <a:latin typeface="Castellar" pitchFamily="18" charset="0"/>
              </a:rPr>
              <a:t>D.LGS. 81/08</a:t>
            </a:r>
            <a:r>
              <a:rPr lang="it-IT" altLang="it-IT" smtClean="0"/>
              <a:t/>
            </a:r>
            <a:br>
              <a:rPr lang="it-IT" altLang="it-IT" smtClean="0"/>
            </a:br>
            <a:r>
              <a:rPr lang="it-IT" altLang="it-IT" b="1" smtClean="0">
                <a:latin typeface="Castellar" pitchFamily="18" charset="0"/>
              </a:rPr>
              <a:t>TITOLO  II</a:t>
            </a:r>
          </a:p>
        </p:txBody>
      </p:sp>
      <p:sp>
        <p:nvSpPr>
          <p:cNvPr id="2051" name="Rectangle 3"/>
          <p:cNvSpPr>
            <a:spLocks noGrp="1" noChangeArrowheads="1"/>
          </p:cNvSpPr>
          <p:nvPr>
            <p:ph type="subTitle" idx="1"/>
          </p:nvPr>
        </p:nvSpPr>
        <p:spPr/>
        <p:txBody>
          <a:bodyPr/>
          <a:lstStyle/>
          <a:p>
            <a:pPr eaLnBrk="1" hangingPunct="1">
              <a:defRPr/>
            </a:pPr>
            <a:r>
              <a:rPr lang="it-IT" altLang="it-IT" smtClean="0"/>
              <a:t>Luoghi  di  lavoro</a:t>
            </a:r>
          </a:p>
          <a:p>
            <a:pPr eaLnBrk="1" hangingPunct="1">
              <a:defRPr/>
            </a:pPr>
            <a:r>
              <a:rPr lang="it-IT" altLang="it-IT" smtClean="0"/>
              <a:t>(da art. 62 a art. 68)</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7813"/>
            <a:ext cx="8229600" cy="414337"/>
          </a:xfrm>
        </p:spPr>
        <p:txBody>
          <a:bodyPr/>
          <a:lstStyle/>
          <a:p>
            <a:pPr algn="l" eaLnBrk="1" hangingPunct="1">
              <a:defRPr/>
            </a:pPr>
            <a:r>
              <a:rPr lang="it-IT" altLang="it-IT" sz="1800" i="1" smtClean="0">
                <a:latin typeface="Tahoma" panose="020B0604030504040204" pitchFamily="34" charset="0"/>
              </a:rPr>
              <a:t>Geom.  Sergio Bettaccini</a:t>
            </a:r>
          </a:p>
        </p:txBody>
      </p:sp>
      <p:sp>
        <p:nvSpPr>
          <p:cNvPr id="15363" name="Rectangle 3"/>
          <p:cNvSpPr>
            <a:spLocks noGrp="1" noChangeArrowheads="1"/>
          </p:cNvSpPr>
          <p:nvPr>
            <p:ph type="body" idx="1"/>
          </p:nvPr>
        </p:nvSpPr>
        <p:spPr>
          <a:xfrm>
            <a:off x="250825" y="1052513"/>
            <a:ext cx="8642350" cy="5329237"/>
          </a:xfrm>
        </p:spPr>
        <p:txBody>
          <a:bodyPr/>
          <a:lstStyle/>
          <a:p>
            <a:pPr marL="609600" indent="-609600" eaLnBrk="1" hangingPunct="1">
              <a:lnSpc>
                <a:spcPct val="80000"/>
              </a:lnSpc>
              <a:buFont typeface="Wingdings" pitchFamily="2" charset="2"/>
              <a:buNone/>
              <a:defRPr/>
            </a:pPr>
            <a:r>
              <a:rPr lang="it-IT" altLang="it-IT" sz="2400" i="1" smtClean="0">
                <a:latin typeface="Candara" panose="020E0502030303020204" pitchFamily="34" charset="0"/>
              </a:rPr>
              <a:t>Articolo 66 – Lavori in ambienti sospetti di inquinamento.</a:t>
            </a:r>
          </a:p>
          <a:p>
            <a:pPr marL="609600" indent="-609600" eaLnBrk="1" hangingPunct="1">
              <a:lnSpc>
                <a:spcPct val="80000"/>
              </a:lnSpc>
              <a:buFont typeface="Wingdings" pitchFamily="2" charset="2"/>
              <a:buNone/>
              <a:defRPr/>
            </a:pPr>
            <a:endParaRPr lang="it-IT" altLang="it-IT" sz="2400" i="1" smtClean="0">
              <a:latin typeface="Candara" panose="020E0502030303020204" pitchFamily="34" charset="0"/>
            </a:endParaRPr>
          </a:p>
          <a:p>
            <a:pPr marL="609600" indent="-609600" eaLnBrk="1" hangingPunct="1">
              <a:lnSpc>
                <a:spcPct val="80000"/>
              </a:lnSpc>
              <a:buFont typeface="Wingdings" pitchFamily="2" charset="2"/>
              <a:buAutoNum type="arabicPeriod"/>
              <a:defRPr/>
            </a:pPr>
            <a:r>
              <a:rPr lang="it-IT" altLang="it-IT" sz="2400" i="1" smtClean="0">
                <a:latin typeface="Candara" panose="020E0502030303020204" pitchFamily="34" charset="0"/>
              </a:rPr>
              <a:t>E’ vietato consentire l’accesso dei lavoratori in pozzi neri, fogne, camini, fosse, gallerie e in generale in ambienti e recipienti , condutture, caldaie e simili, ove sia possibile il rilascio di gas deleteri, senza che sia stata preventivamente accertata l’assenza di pericolo per la vita e l’integrità fisica dei lavoratori medesimi, ovvero senza previo risanamento dell’atmosfera mediante ventilazione o altri mezzi idonei. Quando possa esservi dubbio sulla pericolosità dell’atmosfera, i lavoratori devono essere legati con cintura di sicurezza, vigilati per tutta la durata del lavoro e, ove occorra, forniti di apparecchi di protezione. L’apertura di accesso a detti luoghi deve avere dimensioni tali da poter consentire l’agevole recupero di un lavoratore privo di sensi.</a:t>
            </a:r>
          </a:p>
          <a:p>
            <a:pPr marL="609600" indent="-609600" eaLnBrk="1" hangingPunct="1">
              <a:lnSpc>
                <a:spcPct val="80000"/>
              </a:lnSpc>
              <a:buFont typeface="Wingdings" pitchFamily="2" charset="2"/>
              <a:buNone/>
              <a:defRPr/>
            </a:pPr>
            <a:r>
              <a:rPr lang="it-IT" altLang="it-IT" sz="2400" i="1" smtClean="0">
                <a:latin typeface="Candara" panose="020E0502030303020204" pitchFamily="34" charset="0"/>
              </a:rPr>
              <a:t>	(Arresto da tre a sei mesi o ammenda da 2.500 a 6.400 euro il Datore di lavoro e il Dirigente).</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7813"/>
            <a:ext cx="8229600" cy="414337"/>
          </a:xfrm>
        </p:spPr>
        <p:txBody>
          <a:bodyPr/>
          <a:lstStyle/>
          <a:p>
            <a:pPr algn="l" eaLnBrk="1" hangingPunct="1">
              <a:defRPr/>
            </a:pPr>
            <a:r>
              <a:rPr lang="it-IT" altLang="it-IT" sz="1800" i="1" smtClean="0">
                <a:latin typeface="Tahoma" panose="020B0604030504040204" pitchFamily="34" charset="0"/>
              </a:rPr>
              <a:t>Geom.  Sergio Bettaccini</a:t>
            </a:r>
          </a:p>
        </p:txBody>
      </p:sp>
      <p:sp>
        <p:nvSpPr>
          <p:cNvPr id="16387" name="Rectangle 3"/>
          <p:cNvSpPr>
            <a:spLocks noGrp="1" noChangeArrowheads="1"/>
          </p:cNvSpPr>
          <p:nvPr>
            <p:ph type="body" idx="1"/>
          </p:nvPr>
        </p:nvSpPr>
        <p:spPr>
          <a:xfrm>
            <a:off x="250825" y="1125538"/>
            <a:ext cx="8642350" cy="5005387"/>
          </a:xfrm>
        </p:spPr>
        <p:txBody>
          <a:bodyPr/>
          <a:lstStyle/>
          <a:p>
            <a:pPr marL="609600" indent="-609600" eaLnBrk="1" hangingPunct="1">
              <a:lnSpc>
                <a:spcPct val="90000"/>
              </a:lnSpc>
              <a:buFont typeface="Wingdings" pitchFamily="2" charset="2"/>
              <a:buNone/>
              <a:defRPr/>
            </a:pPr>
            <a:r>
              <a:rPr lang="it-IT" altLang="it-IT" sz="2800" i="1" smtClean="0">
                <a:latin typeface="Candara" panose="020E0502030303020204" pitchFamily="34" charset="0"/>
              </a:rPr>
              <a:t>Articolo 67 – Notifiche all’organo di vigilanza competente per territorio.</a:t>
            </a:r>
          </a:p>
          <a:p>
            <a:pPr marL="609600" indent="-609600" eaLnBrk="1" hangingPunct="1">
              <a:lnSpc>
                <a:spcPct val="90000"/>
              </a:lnSpc>
              <a:buFont typeface="Wingdings" pitchFamily="2" charset="2"/>
              <a:buNone/>
              <a:defRPr/>
            </a:pPr>
            <a:endParaRPr lang="it-IT" altLang="it-IT" sz="2800" i="1" smtClean="0">
              <a:latin typeface="Candara" panose="020E0502030303020204" pitchFamily="34" charset="0"/>
            </a:endParaRPr>
          </a:p>
          <a:p>
            <a:pPr marL="609600" indent="-609600" eaLnBrk="1" hangingPunct="1">
              <a:lnSpc>
                <a:spcPct val="90000"/>
              </a:lnSpc>
              <a:buFont typeface="Wingdings" pitchFamily="2" charset="2"/>
              <a:buAutoNum type="arabicPeriod"/>
              <a:defRPr/>
            </a:pPr>
            <a:r>
              <a:rPr lang="it-IT" altLang="it-IT" sz="2800" i="1" smtClean="0">
                <a:latin typeface="Candara" panose="020E0502030303020204" pitchFamily="34" charset="0"/>
              </a:rPr>
              <a:t>La costruzione e la realizzazione di edifici o locali da adibire  a lavorazioni industriali, nonché gli ampliamenti e le ristrutturazioni di quelli esistenti, devono essere eseguiti nel rispetto della normativa di settore ed essere notificati all’organo di vigilanza competente per territorio.</a:t>
            </a:r>
          </a:p>
          <a:p>
            <a:pPr marL="609600" indent="-609600" eaLnBrk="1" hangingPunct="1">
              <a:lnSpc>
                <a:spcPct val="90000"/>
              </a:lnSpc>
              <a:buFont typeface="Wingdings" pitchFamily="2" charset="2"/>
              <a:buNone/>
              <a:defRPr/>
            </a:pPr>
            <a:r>
              <a:rPr lang="it-IT" altLang="it-IT" sz="2800" i="1" smtClean="0">
                <a:latin typeface="Candara" panose="020E0502030303020204" pitchFamily="34" charset="0"/>
              </a:rPr>
              <a:t>	(Sanzione amministrativa pecuniaria da 500 a 1.800 euro il datore di lavoro e il Dirigente).</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7813"/>
            <a:ext cx="8229600" cy="414337"/>
          </a:xfrm>
        </p:spPr>
        <p:txBody>
          <a:bodyPr/>
          <a:lstStyle/>
          <a:p>
            <a:pPr algn="l" eaLnBrk="1" hangingPunct="1">
              <a:defRPr/>
            </a:pPr>
            <a:r>
              <a:rPr lang="it-IT" altLang="it-IT" sz="1800" i="1" smtClean="0">
                <a:latin typeface="Tahoma" panose="020B0604030504040204" pitchFamily="34" charset="0"/>
              </a:rPr>
              <a:t>Geom.  Sergio Bettaccini</a:t>
            </a:r>
          </a:p>
        </p:txBody>
      </p:sp>
      <p:sp>
        <p:nvSpPr>
          <p:cNvPr id="17411" name="Rectangle 3"/>
          <p:cNvSpPr>
            <a:spLocks noGrp="1" noChangeArrowheads="1"/>
          </p:cNvSpPr>
          <p:nvPr>
            <p:ph type="body" idx="1"/>
          </p:nvPr>
        </p:nvSpPr>
        <p:spPr>
          <a:xfrm>
            <a:off x="457200" y="1125538"/>
            <a:ext cx="8229600" cy="5005387"/>
          </a:xfrm>
        </p:spPr>
        <p:txBody>
          <a:bodyPr/>
          <a:lstStyle/>
          <a:p>
            <a:pPr marL="609600" indent="-609600" eaLnBrk="1" hangingPunct="1">
              <a:lnSpc>
                <a:spcPct val="80000"/>
              </a:lnSpc>
              <a:buFont typeface="Wingdings" pitchFamily="2" charset="2"/>
              <a:buNone/>
              <a:defRPr/>
            </a:pPr>
            <a:r>
              <a:rPr lang="it-IT" altLang="it-IT" sz="2400" i="1" smtClean="0">
                <a:latin typeface="Candara" panose="020E0502030303020204" pitchFamily="34" charset="0"/>
              </a:rPr>
              <a:t>Articolo 67 – Notifiche all’organo di vigilanza competente per territorio.</a:t>
            </a:r>
          </a:p>
          <a:p>
            <a:pPr marL="609600" indent="-609600" eaLnBrk="1" hangingPunct="1">
              <a:lnSpc>
                <a:spcPct val="80000"/>
              </a:lnSpc>
              <a:buFont typeface="Wingdings" pitchFamily="2" charset="2"/>
              <a:buNone/>
              <a:defRPr/>
            </a:pPr>
            <a:endParaRPr lang="it-IT" altLang="it-IT" sz="2400" i="1" smtClean="0">
              <a:latin typeface="Candara" panose="020E0502030303020204" pitchFamily="34" charset="0"/>
            </a:endParaRPr>
          </a:p>
          <a:p>
            <a:pPr marL="609600" indent="-609600" eaLnBrk="1" hangingPunct="1">
              <a:lnSpc>
                <a:spcPct val="80000"/>
              </a:lnSpc>
              <a:buFont typeface="Wingdings" pitchFamily="2" charset="2"/>
              <a:buAutoNum type="arabicPeriod" startAt="2"/>
              <a:defRPr/>
            </a:pPr>
            <a:r>
              <a:rPr lang="it-IT" altLang="it-IT" sz="2400" i="1" smtClean="0">
                <a:latin typeface="Candara" panose="020E0502030303020204" pitchFamily="34" charset="0"/>
              </a:rPr>
              <a:t>La notifica di cui al comma 1), deve indicare gli aspetti considerati nella valutazione e relativi:</a:t>
            </a:r>
          </a:p>
          <a:p>
            <a:pPr marL="609600" indent="-609600" eaLnBrk="1" hangingPunct="1">
              <a:lnSpc>
                <a:spcPct val="80000"/>
              </a:lnSpc>
              <a:buFont typeface="Wingdings" pitchFamily="2" charset="2"/>
              <a:buNone/>
              <a:defRPr/>
            </a:pPr>
            <a:r>
              <a:rPr lang="it-IT" altLang="it-IT" sz="2400" i="1" smtClean="0">
                <a:latin typeface="Candara" panose="020E0502030303020204" pitchFamily="34" charset="0"/>
              </a:rPr>
              <a:t>	a) alla descrizione dell’oggetto delle lavorazioni e delle principali modalità di esecuzione delle stesse;</a:t>
            </a:r>
          </a:p>
          <a:p>
            <a:pPr marL="609600" indent="-609600" eaLnBrk="1" hangingPunct="1">
              <a:lnSpc>
                <a:spcPct val="80000"/>
              </a:lnSpc>
              <a:buFont typeface="Wingdings" pitchFamily="2" charset="2"/>
              <a:buNone/>
              <a:defRPr/>
            </a:pPr>
            <a:r>
              <a:rPr lang="it-IT" altLang="it-IT" sz="2400" i="1" smtClean="0">
                <a:latin typeface="Candara" panose="020E0502030303020204" pitchFamily="34" charset="0"/>
              </a:rPr>
              <a:t>	b) alla descrizione delle caratteristiche dei locali e degli impianti.</a:t>
            </a:r>
          </a:p>
          <a:p>
            <a:pPr marL="609600" indent="-609600" eaLnBrk="1" hangingPunct="1">
              <a:lnSpc>
                <a:spcPct val="80000"/>
              </a:lnSpc>
              <a:buFont typeface="Wingdings" pitchFamily="2" charset="2"/>
              <a:buNone/>
              <a:defRPr/>
            </a:pPr>
            <a:r>
              <a:rPr lang="it-IT" altLang="it-IT" sz="2400" i="1" smtClean="0">
                <a:latin typeface="Candara" panose="020E0502030303020204" pitchFamily="34" charset="0"/>
              </a:rPr>
              <a:t>	Entro Trenta giorni dalla data della notifica, l’organo di vigilanza territorialmente competente può chiedere ulteriori dati e prescrivere modificazioni in relazione ai dati notificati.</a:t>
            </a:r>
          </a:p>
          <a:p>
            <a:pPr marL="609600" indent="-609600" eaLnBrk="1" hangingPunct="1">
              <a:lnSpc>
                <a:spcPct val="80000"/>
              </a:lnSpc>
              <a:buFont typeface="Wingdings" pitchFamily="2" charset="2"/>
              <a:buNone/>
              <a:defRPr/>
            </a:pPr>
            <a:r>
              <a:rPr lang="it-IT" altLang="it-IT" sz="2400" i="1" smtClean="0">
                <a:latin typeface="Candara" panose="020E0502030303020204" pitchFamily="34" charset="0"/>
              </a:rPr>
              <a:t>	(Sanzione amministrativa pecuniaria da 500 a 1.800 euro il datore di lavoro e il Dirigente).</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7813"/>
            <a:ext cx="8229600" cy="414337"/>
          </a:xfrm>
        </p:spPr>
        <p:txBody>
          <a:bodyPr/>
          <a:lstStyle/>
          <a:p>
            <a:pPr algn="l" eaLnBrk="1" hangingPunct="1">
              <a:defRPr/>
            </a:pPr>
            <a:r>
              <a:rPr lang="it-IT" altLang="it-IT" sz="1800" i="1" smtClean="0">
                <a:latin typeface="Tahoma" panose="020B0604030504040204" pitchFamily="34" charset="0"/>
              </a:rPr>
              <a:t>Geom.  Sergio Bettaccini</a:t>
            </a:r>
          </a:p>
        </p:txBody>
      </p:sp>
      <p:sp>
        <p:nvSpPr>
          <p:cNvPr id="18435" name="Rectangle 3"/>
          <p:cNvSpPr>
            <a:spLocks noGrp="1" noChangeArrowheads="1"/>
          </p:cNvSpPr>
          <p:nvPr>
            <p:ph type="body" idx="1"/>
          </p:nvPr>
        </p:nvSpPr>
        <p:spPr/>
        <p:txBody>
          <a:bodyPr/>
          <a:lstStyle/>
          <a:p>
            <a:pPr marL="609600" indent="-609600" eaLnBrk="1" hangingPunct="1">
              <a:lnSpc>
                <a:spcPct val="90000"/>
              </a:lnSpc>
              <a:buFont typeface="Wingdings" pitchFamily="2" charset="2"/>
              <a:buNone/>
              <a:defRPr/>
            </a:pPr>
            <a:r>
              <a:rPr lang="it-IT" altLang="it-IT" sz="2800" i="1" smtClean="0">
                <a:latin typeface="Candara" panose="020E0502030303020204" pitchFamily="34" charset="0"/>
              </a:rPr>
              <a:t>Articolo 67 – Notifiche all’organo di vigilanza competente per territorio.</a:t>
            </a:r>
          </a:p>
          <a:p>
            <a:pPr marL="609600" indent="-609600" eaLnBrk="1" hangingPunct="1">
              <a:lnSpc>
                <a:spcPct val="90000"/>
              </a:lnSpc>
              <a:buFont typeface="Wingdings" pitchFamily="2" charset="2"/>
              <a:buNone/>
              <a:defRPr/>
            </a:pPr>
            <a:endParaRPr lang="it-IT" altLang="it-IT" sz="2800" i="1" smtClean="0">
              <a:latin typeface="Candara" panose="020E0502030303020204" pitchFamily="34" charset="0"/>
            </a:endParaRPr>
          </a:p>
          <a:p>
            <a:pPr marL="609600" indent="-609600" eaLnBrk="1" hangingPunct="1">
              <a:lnSpc>
                <a:spcPct val="90000"/>
              </a:lnSpc>
              <a:buFont typeface="Wingdings" pitchFamily="2" charset="2"/>
              <a:buAutoNum type="arabicPeriod" startAt="3"/>
              <a:defRPr/>
            </a:pPr>
            <a:r>
              <a:rPr lang="it-IT" altLang="it-IT" sz="2800" i="1" smtClean="0">
                <a:latin typeface="Candara" panose="020E0502030303020204" pitchFamily="34" charset="0"/>
              </a:rPr>
              <a:t>La notifica di cui al presente articolo si applica ai luoghi di lavoro ove è prevista la presenza di più di tre lavoratori. </a:t>
            </a:r>
          </a:p>
          <a:p>
            <a:pPr marL="609600" indent="-609600" eaLnBrk="1" hangingPunct="1">
              <a:lnSpc>
                <a:spcPct val="90000"/>
              </a:lnSpc>
              <a:buFont typeface="Wingdings" pitchFamily="2" charset="2"/>
              <a:buAutoNum type="arabicPeriod" startAt="3"/>
              <a:defRPr/>
            </a:pPr>
            <a:r>
              <a:rPr lang="it-IT" altLang="it-IT" sz="2800" i="1" smtClean="0">
                <a:latin typeface="Candara" panose="020E0502030303020204" pitchFamily="34" charset="0"/>
              </a:rPr>
              <a:t>La notifica di cui al presente articolo è valida ai fini delle eliminazioni e delle semplificazioni di cui all’articolo 53, comma 5.</a:t>
            </a:r>
          </a:p>
          <a:p>
            <a:pPr marL="609600" indent="-609600" eaLnBrk="1" hangingPunct="1">
              <a:lnSpc>
                <a:spcPct val="90000"/>
              </a:lnSpc>
              <a:buFont typeface="Wingdings" pitchFamily="2" charset="2"/>
              <a:buNone/>
              <a:defRPr/>
            </a:pPr>
            <a:r>
              <a:rPr lang="it-IT" altLang="it-IT" sz="2800" i="1" smtClean="0">
                <a:latin typeface="Candara" panose="020E0502030303020204" pitchFamily="34" charset="0"/>
              </a:rPr>
              <a:t>	</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7813"/>
            <a:ext cx="8229600" cy="487362"/>
          </a:xfrm>
        </p:spPr>
        <p:txBody>
          <a:bodyPr/>
          <a:lstStyle/>
          <a:p>
            <a:pPr algn="l" eaLnBrk="1" hangingPunct="1">
              <a:defRPr/>
            </a:pPr>
            <a:r>
              <a:rPr lang="it-IT" altLang="it-IT" sz="1800" i="1" smtClean="0">
                <a:latin typeface="Tahoma" panose="020B0604030504040204" pitchFamily="34" charset="0"/>
              </a:rPr>
              <a:t>Geom.  Sergio Bettaccini</a:t>
            </a:r>
          </a:p>
        </p:txBody>
      </p:sp>
      <p:sp>
        <p:nvSpPr>
          <p:cNvPr id="19459" name="Rectangle 3"/>
          <p:cNvSpPr>
            <a:spLocks noGrp="1" noChangeArrowheads="1"/>
          </p:cNvSpPr>
          <p:nvPr>
            <p:ph type="body" idx="1"/>
          </p:nvPr>
        </p:nvSpPr>
        <p:spPr>
          <a:xfrm>
            <a:off x="250825" y="1052513"/>
            <a:ext cx="8713788" cy="5078412"/>
          </a:xfrm>
        </p:spPr>
        <p:txBody>
          <a:bodyPr/>
          <a:lstStyle/>
          <a:p>
            <a:pPr marL="609600" indent="-609600" eaLnBrk="1" hangingPunct="1">
              <a:lnSpc>
                <a:spcPct val="90000"/>
              </a:lnSpc>
              <a:buFont typeface="Wingdings" pitchFamily="2" charset="2"/>
              <a:buNone/>
              <a:defRPr/>
            </a:pPr>
            <a:r>
              <a:rPr lang="it-IT" altLang="it-IT" sz="2800" i="1" smtClean="0">
                <a:latin typeface="Candara" panose="020E0502030303020204" pitchFamily="34" charset="0"/>
              </a:rPr>
              <a:t>Capo II   Sanzioni.</a:t>
            </a:r>
          </a:p>
          <a:p>
            <a:pPr marL="609600" indent="-609600" eaLnBrk="1" hangingPunct="1">
              <a:lnSpc>
                <a:spcPct val="90000"/>
              </a:lnSpc>
              <a:buFont typeface="Wingdings" pitchFamily="2" charset="2"/>
              <a:buNone/>
              <a:defRPr/>
            </a:pPr>
            <a:endParaRPr lang="it-IT" altLang="it-IT" sz="2800" i="1" smtClean="0">
              <a:latin typeface="Candara" panose="020E0502030303020204" pitchFamily="34" charset="0"/>
            </a:endParaRPr>
          </a:p>
          <a:p>
            <a:pPr marL="609600" indent="-609600" eaLnBrk="1" hangingPunct="1">
              <a:lnSpc>
                <a:spcPct val="90000"/>
              </a:lnSpc>
              <a:buFont typeface="Wingdings" pitchFamily="2" charset="2"/>
              <a:buNone/>
              <a:defRPr/>
            </a:pPr>
            <a:r>
              <a:rPr lang="it-IT" altLang="it-IT" sz="2800" i="1" smtClean="0">
                <a:latin typeface="Candara" panose="020E0502030303020204" pitchFamily="34" charset="0"/>
              </a:rPr>
              <a:t>Articolo 68 – Sanzioni per il Datore di lavoro e il Dirigente.</a:t>
            </a:r>
          </a:p>
          <a:p>
            <a:pPr marL="609600" indent="-609600" eaLnBrk="1" hangingPunct="1">
              <a:lnSpc>
                <a:spcPct val="90000"/>
              </a:lnSpc>
              <a:buFont typeface="Wingdings" pitchFamily="2" charset="2"/>
              <a:buAutoNum type="arabicPeriod"/>
              <a:defRPr/>
            </a:pPr>
            <a:r>
              <a:rPr lang="it-IT" altLang="it-IT" sz="2800" i="1" smtClean="0">
                <a:latin typeface="Candara" panose="020E0502030303020204" pitchFamily="34" charset="0"/>
              </a:rPr>
              <a:t>Il datore di lavoro e il dirigente sono puniti:</a:t>
            </a:r>
          </a:p>
          <a:p>
            <a:pPr marL="609600" indent="-609600" eaLnBrk="1" hangingPunct="1">
              <a:lnSpc>
                <a:spcPct val="90000"/>
              </a:lnSpc>
              <a:buFont typeface="Wingdings" pitchFamily="2" charset="2"/>
              <a:buNone/>
              <a:defRPr/>
            </a:pPr>
            <a:r>
              <a:rPr lang="it-IT" altLang="it-IT" sz="2800" i="1" smtClean="0">
                <a:latin typeface="Candara" panose="020E0502030303020204" pitchFamily="34" charset="0"/>
              </a:rPr>
              <a:t>	a) con l’arresto da tre a sei mesi o con l’ammenda da 2.500 a 6.400 euro per la violazione dell’art. 66;</a:t>
            </a:r>
          </a:p>
          <a:p>
            <a:pPr marL="609600" indent="-609600" eaLnBrk="1" hangingPunct="1">
              <a:lnSpc>
                <a:spcPct val="90000"/>
              </a:lnSpc>
              <a:buFont typeface="Wingdings" pitchFamily="2" charset="2"/>
              <a:buNone/>
              <a:defRPr/>
            </a:pPr>
            <a:r>
              <a:rPr lang="it-IT" altLang="it-IT" sz="2800" i="1" smtClean="0">
                <a:latin typeface="Candara" panose="020E0502030303020204" pitchFamily="34" charset="0"/>
              </a:rPr>
              <a:t>	b) con l’arresto da due a quattro mesi o con l’ammenda da 1.000 a 4.800 euro per la violazione degli art. 64 comma 1) e art. 65 commi 1) e 2);</a:t>
            </a:r>
          </a:p>
          <a:p>
            <a:pPr marL="609600" indent="-609600" eaLnBrk="1" hangingPunct="1">
              <a:lnSpc>
                <a:spcPct val="90000"/>
              </a:lnSpc>
              <a:buFont typeface="Wingdings" pitchFamily="2" charset="2"/>
              <a:buNone/>
              <a:defRPr/>
            </a:pPr>
            <a:r>
              <a:rPr lang="it-IT" altLang="it-IT" sz="2800" i="1" smtClean="0">
                <a:latin typeface="Candara" panose="020E0502030303020204" pitchFamily="34" charset="0"/>
              </a:rPr>
              <a:t>	c) con la sanzione amministrativa pecuniaria da 500 a 1.800 euro per la violazione dell’art. 67, commi 1) e 2);</a:t>
            </a:r>
            <a:endParaRPr lang="it-IT" altLang="it-IT" sz="2800" smtClean="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7813"/>
            <a:ext cx="8229600" cy="558800"/>
          </a:xfrm>
        </p:spPr>
        <p:txBody>
          <a:bodyPr/>
          <a:lstStyle/>
          <a:p>
            <a:pPr algn="l" eaLnBrk="1" hangingPunct="1">
              <a:defRPr/>
            </a:pPr>
            <a:r>
              <a:rPr lang="it-IT" altLang="it-IT" sz="1800" i="1" smtClean="0">
                <a:latin typeface="Tahoma" panose="020B0604030504040204" pitchFamily="34" charset="0"/>
              </a:rPr>
              <a:t>Geom.  Sergio Bettaccini</a:t>
            </a:r>
          </a:p>
        </p:txBody>
      </p:sp>
      <p:sp>
        <p:nvSpPr>
          <p:cNvPr id="20483" name="Rectangle 3"/>
          <p:cNvSpPr>
            <a:spLocks noGrp="1" noChangeArrowheads="1"/>
          </p:cNvSpPr>
          <p:nvPr>
            <p:ph type="body" idx="1"/>
          </p:nvPr>
        </p:nvSpPr>
        <p:spPr/>
        <p:txBody>
          <a:bodyPr/>
          <a:lstStyle/>
          <a:p>
            <a:pPr marL="609600" indent="-609600" eaLnBrk="1" hangingPunct="1">
              <a:buFont typeface="Wingdings" pitchFamily="2" charset="2"/>
              <a:buNone/>
              <a:defRPr/>
            </a:pPr>
            <a:r>
              <a:rPr lang="it-IT" altLang="it-IT" sz="2400" i="1" smtClean="0">
                <a:latin typeface="Candara" panose="020E0502030303020204" pitchFamily="34" charset="0"/>
              </a:rPr>
              <a:t>Articolo 68 – Sanzioni per il Datore di lavoro e il Dirigente.</a:t>
            </a:r>
          </a:p>
          <a:p>
            <a:pPr marL="609600" indent="-609600" eaLnBrk="1" hangingPunct="1">
              <a:buFont typeface="Wingdings" pitchFamily="2" charset="2"/>
              <a:buNone/>
              <a:defRPr/>
            </a:pPr>
            <a:endParaRPr lang="it-IT" altLang="it-IT" sz="2400" i="1" smtClean="0">
              <a:latin typeface="Candara" panose="020E0502030303020204" pitchFamily="34" charset="0"/>
            </a:endParaRPr>
          </a:p>
          <a:p>
            <a:pPr marL="609600" indent="-609600" eaLnBrk="1" hangingPunct="1">
              <a:buFont typeface="Wingdings" pitchFamily="2" charset="2"/>
              <a:buAutoNum type="arabicPeriod" startAt="2"/>
              <a:defRPr/>
            </a:pPr>
            <a:r>
              <a:rPr lang="it-IT" altLang="it-IT" sz="2400" i="1" smtClean="0">
                <a:latin typeface="Candara" panose="020E0502030303020204" pitchFamily="34" charset="0"/>
              </a:rPr>
              <a:t>La violazione di più precetti riconducibili alla categoria omogenea di requisiti di sicurezza relativi ai luoghi di lavoro di cui all’allegato IV, punti 1.1, 1.2, 1.3, 1.4, 1.5, 1.6, 1.7, 1.8, 1.9, 1.10, 1.11, 1.12, 1.13, 1.14, 2.1, 2.2, 3, 4, 6.1, 6.2, 6.3, 6.4, 6.5, 6.6, è considerata una unica violazione ed è punita con la pena prevista dal comma 1, lett. b).</a:t>
            </a:r>
          </a:p>
          <a:p>
            <a:pPr marL="609600" indent="-609600" eaLnBrk="1" hangingPunct="1">
              <a:buFont typeface="Wingdings" pitchFamily="2" charset="2"/>
              <a:buNone/>
              <a:defRPr/>
            </a:pPr>
            <a:r>
              <a:rPr lang="it-IT" altLang="it-IT" sz="2400" i="1" smtClean="0">
                <a:latin typeface="Candara" panose="020E0502030303020204" pitchFamily="34" charset="0"/>
              </a:rPr>
              <a:t>	L’organo di vigilanza è tenuto a precisare in ogni caso, in sede di contestazione, i diversi precetti violati.</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l" eaLnBrk="1" hangingPunct="1">
              <a:defRPr/>
            </a:pPr>
            <a:r>
              <a:rPr lang="it-IT" altLang="it-IT" sz="1800" i="1" smtClean="0">
                <a:latin typeface="Tahoma" panose="020B0604030504040204" pitchFamily="34" charset="0"/>
              </a:rPr>
              <a:t>Geom.  Sergio Bettaccini</a:t>
            </a:r>
          </a:p>
        </p:txBody>
      </p:sp>
      <p:sp>
        <p:nvSpPr>
          <p:cNvPr id="21507" name="Rectangle 3"/>
          <p:cNvSpPr>
            <a:spLocks noGrp="1" noChangeArrowheads="1"/>
          </p:cNvSpPr>
          <p:nvPr>
            <p:ph type="body" idx="1"/>
          </p:nvPr>
        </p:nvSpPr>
        <p:spPr/>
        <p:txBody>
          <a:bodyPr/>
          <a:lstStyle/>
          <a:p>
            <a:pPr eaLnBrk="1" hangingPunct="1">
              <a:buFont typeface="Wingdings" pitchFamily="2" charset="2"/>
              <a:buNone/>
              <a:defRPr/>
            </a:pPr>
            <a:endParaRPr lang="it-IT" altLang="it-IT" dirty="0" smtClean="0"/>
          </a:p>
          <a:p>
            <a:pPr eaLnBrk="1" hangingPunct="1">
              <a:buFont typeface="Wingdings" pitchFamily="2" charset="2"/>
              <a:buNone/>
              <a:defRPr/>
            </a:pPr>
            <a:endParaRPr lang="it-IT" altLang="it-IT" dirty="0" smtClean="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7813"/>
            <a:ext cx="8229600" cy="558800"/>
          </a:xfrm>
        </p:spPr>
        <p:txBody>
          <a:bodyPr/>
          <a:lstStyle/>
          <a:p>
            <a:pPr algn="l" eaLnBrk="1" hangingPunct="1">
              <a:defRPr/>
            </a:pPr>
            <a:r>
              <a:rPr lang="it-IT" altLang="it-IT" sz="1600" i="1" smtClean="0">
                <a:latin typeface="Tahoma" panose="020B0604030504040204" pitchFamily="34" charset="0"/>
              </a:rPr>
              <a:t>Geom.  Sergio Bettaccini </a:t>
            </a:r>
          </a:p>
        </p:txBody>
      </p:sp>
      <p:sp>
        <p:nvSpPr>
          <p:cNvPr id="7171" name="Rectangle 3"/>
          <p:cNvSpPr>
            <a:spLocks noGrp="1" noChangeArrowheads="1"/>
          </p:cNvSpPr>
          <p:nvPr>
            <p:ph type="body" idx="1"/>
          </p:nvPr>
        </p:nvSpPr>
        <p:spPr>
          <a:xfrm>
            <a:off x="457200" y="1341438"/>
            <a:ext cx="8229600" cy="4789487"/>
          </a:xfrm>
        </p:spPr>
        <p:txBody>
          <a:bodyPr/>
          <a:lstStyle/>
          <a:p>
            <a:pPr eaLnBrk="1" hangingPunct="1">
              <a:lnSpc>
                <a:spcPct val="80000"/>
              </a:lnSpc>
              <a:buFont typeface="Wingdings" pitchFamily="2" charset="2"/>
              <a:buNone/>
              <a:defRPr/>
            </a:pPr>
            <a:r>
              <a:rPr lang="it-IT" altLang="it-IT" sz="2800" i="1" smtClean="0">
                <a:latin typeface="Candara" panose="020E0502030303020204" pitchFamily="34" charset="0"/>
              </a:rPr>
              <a:t>Capo I  Disposizioni Generali.</a:t>
            </a:r>
          </a:p>
          <a:p>
            <a:pPr eaLnBrk="1" hangingPunct="1">
              <a:lnSpc>
                <a:spcPct val="80000"/>
              </a:lnSpc>
              <a:buFont typeface="Wingdings" pitchFamily="2" charset="2"/>
              <a:buNone/>
              <a:defRPr/>
            </a:pPr>
            <a:endParaRPr lang="it-IT" altLang="it-IT" sz="2800" i="1" smtClean="0">
              <a:latin typeface="Candara" panose="020E0502030303020204" pitchFamily="34" charset="0"/>
            </a:endParaRPr>
          </a:p>
          <a:p>
            <a:pPr eaLnBrk="1" hangingPunct="1">
              <a:lnSpc>
                <a:spcPct val="80000"/>
              </a:lnSpc>
              <a:buFont typeface="Wingdings" pitchFamily="2" charset="2"/>
              <a:buNone/>
              <a:defRPr/>
            </a:pPr>
            <a:r>
              <a:rPr lang="it-IT" altLang="it-IT" sz="2800" i="1" smtClean="0">
                <a:latin typeface="Candara" panose="020E0502030303020204" pitchFamily="34" charset="0"/>
              </a:rPr>
              <a:t>Articolo 62 – Definizioni.</a:t>
            </a:r>
          </a:p>
          <a:p>
            <a:pPr eaLnBrk="1" hangingPunct="1">
              <a:lnSpc>
                <a:spcPct val="80000"/>
              </a:lnSpc>
              <a:buFont typeface="Wingdings" pitchFamily="2" charset="2"/>
              <a:buNone/>
              <a:defRPr/>
            </a:pPr>
            <a:endParaRPr lang="it-IT" altLang="it-IT" sz="2800" i="1" smtClean="0">
              <a:latin typeface="Candara" panose="020E0502030303020204" pitchFamily="34" charset="0"/>
            </a:endParaRPr>
          </a:p>
          <a:p>
            <a:pPr eaLnBrk="1" hangingPunct="1">
              <a:lnSpc>
                <a:spcPct val="80000"/>
              </a:lnSpc>
              <a:buFont typeface="Wingdings" pitchFamily="2" charset="2"/>
              <a:buNone/>
              <a:defRPr/>
            </a:pPr>
            <a:r>
              <a:rPr lang="it-IT" altLang="it-IT" sz="2800" i="1" smtClean="0">
                <a:latin typeface="Candara" panose="020E0502030303020204" pitchFamily="34" charset="0"/>
              </a:rPr>
              <a:t>1. Ferme restando le disposizioni di cui al Titolo I, si intendono per Luoghi di Lavoro, unicamente ai fini della applicazione del presente Titolo, i luoghi destinati a ospitare posti di lavoro, ubicati all’interno dell’azienda o dell’unità produttiva, nonché ogni altro luogo di pertinenza dell’azienda o dell’unità produttiva accessibile al lavoratore nell’ambito del proprio lavoro.</a:t>
            </a:r>
          </a:p>
          <a:p>
            <a:pPr eaLnBrk="1" hangingPunct="1">
              <a:lnSpc>
                <a:spcPct val="80000"/>
              </a:lnSpc>
              <a:buFont typeface="Wingdings" pitchFamily="2" charset="2"/>
              <a:buNone/>
              <a:defRPr/>
            </a:pPr>
            <a:endParaRPr lang="it-IT" altLang="it-IT" sz="280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7813"/>
            <a:ext cx="8229600" cy="487362"/>
          </a:xfrm>
        </p:spPr>
        <p:txBody>
          <a:bodyPr/>
          <a:lstStyle/>
          <a:p>
            <a:pPr algn="l" eaLnBrk="1" hangingPunct="1">
              <a:defRPr/>
            </a:pPr>
            <a:r>
              <a:rPr lang="it-IT" altLang="it-IT" sz="1800" i="1" smtClean="0">
                <a:latin typeface="Tahoma" panose="020B0604030504040204" pitchFamily="34" charset="0"/>
              </a:rPr>
              <a:t>Geom.  Sergio Bettaccini</a:t>
            </a:r>
          </a:p>
        </p:txBody>
      </p:sp>
      <p:sp>
        <p:nvSpPr>
          <p:cNvPr id="8195" name="Rectangle 3"/>
          <p:cNvSpPr>
            <a:spLocks noGrp="1" noChangeArrowheads="1"/>
          </p:cNvSpPr>
          <p:nvPr>
            <p:ph type="body" idx="1"/>
          </p:nvPr>
        </p:nvSpPr>
        <p:spPr>
          <a:xfrm>
            <a:off x="457200" y="1412875"/>
            <a:ext cx="8507413" cy="4718050"/>
          </a:xfrm>
        </p:spPr>
        <p:txBody>
          <a:bodyPr/>
          <a:lstStyle/>
          <a:p>
            <a:pPr eaLnBrk="1" hangingPunct="1">
              <a:buFont typeface="Wingdings" pitchFamily="2" charset="2"/>
              <a:buNone/>
              <a:defRPr/>
            </a:pPr>
            <a:r>
              <a:rPr lang="it-IT" altLang="it-IT" sz="2800" i="1" smtClean="0">
                <a:latin typeface="Candara" panose="020E0502030303020204" pitchFamily="34" charset="0"/>
              </a:rPr>
              <a:t>2. Le disposizioni di cui al presente titolo non si applicano:</a:t>
            </a:r>
          </a:p>
          <a:p>
            <a:pPr eaLnBrk="1" hangingPunct="1">
              <a:buFont typeface="Wingdings" pitchFamily="2" charset="2"/>
              <a:buNone/>
              <a:defRPr/>
            </a:pPr>
            <a:r>
              <a:rPr lang="it-IT" altLang="it-IT" sz="2800" i="1" smtClean="0">
                <a:latin typeface="Candara" panose="020E0502030303020204" pitchFamily="34" charset="0"/>
              </a:rPr>
              <a:t>	a) ai mezzi di trasporto;</a:t>
            </a:r>
          </a:p>
          <a:p>
            <a:pPr eaLnBrk="1" hangingPunct="1">
              <a:buFont typeface="Wingdings" pitchFamily="2" charset="2"/>
              <a:buNone/>
              <a:defRPr/>
            </a:pPr>
            <a:r>
              <a:rPr lang="it-IT" altLang="it-IT" sz="2800" i="1" smtClean="0">
                <a:latin typeface="Candara" panose="020E0502030303020204" pitchFamily="34" charset="0"/>
              </a:rPr>
              <a:t>	b) ai cantieri temporanei o mobili;</a:t>
            </a:r>
          </a:p>
          <a:p>
            <a:pPr eaLnBrk="1" hangingPunct="1">
              <a:buFont typeface="Wingdings" pitchFamily="2" charset="2"/>
              <a:buNone/>
              <a:defRPr/>
            </a:pPr>
            <a:r>
              <a:rPr lang="it-IT" altLang="it-IT" sz="2800" i="1" smtClean="0">
                <a:latin typeface="Candara" panose="020E0502030303020204" pitchFamily="34" charset="0"/>
              </a:rPr>
              <a:t>	c) alle industrie estrattive;</a:t>
            </a:r>
          </a:p>
          <a:p>
            <a:pPr eaLnBrk="1" hangingPunct="1">
              <a:buFont typeface="Wingdings" pitchFamily="2" charset="2"/>
              <a:buNone/>
              <a:defRPr/>
            </a:pPr>
            <a:r>
              <a:rPr lang="it-IT" altLang="it-IT" sz="2800" i="1" smtClean="0">
                <a:latin typeface="Candara" panose="020E0502030303020204" pitchFamily="34" charset="0"/>
              </a:rPr>
              <a:t>	d) ai pescherecci;</a:t>
            </a:r>
          </a:p>
          <a:p>
            <a:pPr eaLnBrk="1" hangingPunct="1">
              <a:buFont typeface="Wingdings" pitchFamily="2" charset="2"/>
              <a:buNone/>
              <a:defRPr/>
            </a:pPr>
            <a:r>
              <a:rPr lang="it-IT" altLang="it-IT" sz="2800" i="1" smtClean="0">
                <a:latin typeface="Candara" panose="020E0502030303020204" pitchFamily="34" charset="0"/>
              </a:rPr>
              <a:t>	d-bis) ai campi, ai boschi e agli altri terreni facenti parte di un’azienda agricola o forestale.</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7813"/>
            <a:ext cx="8229600" cy="487362"/>
          </a:xfrm>
        </p:spPr>
        <p:txBody>
          <a:bodyPr/>
          <a:lstStyle/>
          <a:p>
            <a:pPr algn="l" eaLnBrk="1" hangingPunct="1">
              <a:defRPr/>
            </a:pPr>
            <a:r>
              <a:rPr lang="it-IT" altLang="it-IT" sz="1800" i="1" dirty="0" smtClean="0">
                <a:latin typeface="Tahoma" panose="020B0604030504040204" pitchFamily="34" charset="0"/>
              </a:rPr>
              <a:t>Geom.  Sergio </a:t>
            </a:r>
            <a:r>
              <a:rPr lang="it-IT" altLang="it-IT" sz="1800" i="1" dirty="0" err="1" smtClean="0">
                <a:latin typeface="Tahoma" panose="020B0604030504040204" pitchFamily="34" charset="0"/>
              </a:rPr>
              <a:t>Bettaccini</a:t>
            </a:r>
            <a:endParaRPr lang="it-IT" altLang="it-IT" sz="1800" i="1" dirty="0" smtClean="0">
              <a:latin typeface="Tahoma" panose="020B0604030504040204" pitchFamily="34" charset="0"/>
            </a:endParaRPr>
          </a:p>
        </p:txBody>
      </p:sp>
      <p:sp>
        <p:nvSpPr>
          <p:cNvPr id="9219" name="Rectangle 3"/>
          <p:cNvSpPr>
            <a:spLocks noGrp="1" noChangeArrowheads="1"/>
          </p:cNvSpPr>
          <p:nvPr>
            <p:ph type="body" idx="1"/>
          </p:nvPr>
        </p:nvSpPr>
        <p:spPr>
          <a:xfrm>
            <a:off x="457200" y="1125538"/>
            <a:ext cx="8435975" cy="5005387"/>
          </a:xfrm>
        </p:spPr>
        <p:txBody>
          <a:bodyPr/>
          <a:lstStyle/>
          <a:p>
            <a:pPr marL="609600" indent="-609600" eaLnBrk="1" hangingPunct="1">
              <a:lnSpc>
                <a:spcPct val="90000"/>
              </a:lnSpc>
              <a:buFont typeface="Wingdings" pitchFamily="2" charset="2"/>
              <a:buNone/>
              <a:defRPr/>
            </a:pPr>
            <a:r>
              <a:rPr lang="it-IT" altLang="it-IT" sz="2800" i="1" dirty="0" smtClean="0">
                <a:latin typeface="Candara" panose="020E0502030303020204" pitchFamily="34" charset="0"/>
              </a:rPr>
              <a:t>Articolo 63 – Requisiti di salute e di sicurezza.</a:t>
            </a:r>
          </a:p>
          <a:p>
            <a:pPr marL="609600" indent="-609600" eaLnBrk="1" hangingPunct="1">
              <a:lnSpc>
                <a:spcPct val="90000"/>
              </a:lnSpc>
              <a:buFont typeface="Wingdings" pitchFamily="2" charset="2"/>
              <a:buNone/>
              <a:defRPr/>
            </a:pPr>
            <a:endParaRPr lang="it-IT" altLang="it-IT" sz="2800" i="1" dirty="0" smtClean="0">
              <a:latin typeface="Candara" panose="020E0502030303020204" pitchFamily="34" charset="0"/>
            </a:endParaRPr>
          </a:p>
          <a:p>
            <a:pPr marL="609600" indent="-609600" eaLnBrk="1" hangingPunct="1">
              <a:lnSpc>
                <a:spcPct val="90000"/>
              </a:lnSpc>
              <a:buFont typeface="Wingdings" pitchFamily="2" charset="2"/>
              <a:buAutoNum type="arabicPeriod"/>
              <a:defRPr/>
            </a:pPr>
            <a:r>
              <a:rPr lang="it-IT" altLang="it-IT" sz="2800" i="1" dirty="0" smtClean="0">
                <a:latin typeface="Candara" panose="020E0502030303020204" pitchFamily="34" charset="0"/>
              </a:rPr>
              <a:t>I luoghi di lavoro devono essere conformi ai requisiti indicati </a:t>
            </a:r>
            <a:r>
              <a:rPr lang="it-IT" altLang="it-IT" sz="2800" i="1" dirty="0" smtClean="0">
                <a:latin typeface="Candara" panose="020E0502030303020204" pitchFamily="34" charset="0"/>
                <a:hlinkClick r:id="rId2" action="ppaction://hlinkfile"/>
              </a:rPr>
              <a:t>nell’Allegato IV</a:t>
            </a:r>
            <a:r>
              <a:rPr lang="it-IT" altLang="it-IT" sz="2800" i="1" dirty="0" smtClean="0">
                <a:latin typeface="Candara" panose="020E0502030303020204" pitchFamily="34" charset="0"/>
              </a:rPr>
              <a:t>.</a:t>
            </a:r>
          </a:p>
          <a:p>
            <a:pPr marL="609600" indent="-609600" eaLnBrk="1" hangingPunct="1">
              <a:lnSpc>
                <a:spcPct val="90000"/>
              </a:lnSpc>
              <a:buFont typeface="Wingdings" pitchFamily="2" charset="2"/>
              <a:buAutoNum type="arabicPeriod"/>
              <a:defRPr/>
            </a:pPr>
            <a:r>
              <a:rPr lang="it-IT" altLang="it-IT" sz="2800" i="1" dirty="0" smtClean="0">
                <a:latin typeface="Candara" panose="020E0502030303020204" pitchFamily="34" charset="0"/>
              </a:rPr>
              <a:t>I luoghi di lavoro devono essere strutturati tenendo conto, se del caso, dei lavoratori disabili.</a:t>
            </a:r>
          </a:p>
          <a:p>
            <a:pPr marL="609600" indent="-609600" eaLnBrk="1" hangingPunct="1">
              <a:lnSpc>
                <a:spcPct val="90000"/>
              </a:lnSpc>
              <a:buFont typeface="Wingdings" pitchFamily="2" charset="2"/>
              <a:buAutoNum type="arabicPeriod"/>
              <a:defRPr/>
            </a:pPr>
            <a:r>
              <a:rPr lang="it-IT" altLang="it-IT" sz="2800" i="1" dirty="0" smtClean="0">
                <a:latin typeface="Candara" panose="020E0502030303020204" pitchFamily="34" charset="0"/>
              </a:rPr>
              <a:t>L’obbligo di cui al comma 2 vige in particolare per le porte, le vie di circolazione, gli ascensori e le relative pulsantiere, le scale e gli accessi alle medesime, le docce, i gabinetti ed i posti di lavoro utilizzati da lavoratori disabili.</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7813"/>
            <a:ext cx="8229600" cy="414337"/>
          </a:xfrm>
        </p:spPr>
        <p:txBody>
          <a:bodyPr/>
          <a:lstStyle/>
          <a:p>
            <a:pPr algn="l" eaLnBrk="1" hangingPunct="1">
              <a:defRPr/>
            </a:pPr>
            <a:r>
              <a:rPr lang="it-IT" altLang="it-IT" sz="1800" i="1" smtClean="0">
                <a:latin typeface="Tahoma" panose="020B0604030504040204" pitchFamily="34" charset="0"/>
              </a:rPr>
              <a:t>Geom.  Sergio Bettaccini</a:t>
            </a:r>
          </a:p>
        </p:txBody>
      </p:sp>
      <p:sp>
        <p:nvSpPr>
          <p:cNvPr id="10243" name="Rectangle 3"/>
          <p:cNvSpPr>
            <a:spLocks noGrp="1" noChangeArrowheads="1"/>
          </p:cNvSpPr>
          <p:nvPr>
            <p:ph type="body" idx="1"/>
          </p:nvPr>
        </p:nvSpPr>
        <p:spPr>
          <a:xfrm>
            <a:off x="457200" y="1125538"/>
            <a:ext cx="8218488" cy="5256212"/>
          </a:xfrm>
        </p:spPr>
        <p:txBody>
          <a:bodyPr/>
          <a:lstStyle/>
          <a:p>
            <a:pPr marL="609600" indent="-609600" eaLnBrk="1" hangingPunct="1">
              <a:buFont typeface="Wingdings" pitchFamily="2" charset="2"/>
              <a:buNone/>
              <a:defRPr/>
            </a:pPr>
            <a:r>
              <a:rPr lang="it-IT" altLang="it-IT" sz="2400" i="1" smtClean="0">
                <a:latin typeface="Candara" panose="020E0502030303020204" pitchFamily="34" charset="0"/>
              </a:rPr>
              <a:t>Articolo 63 – Requisiti di salute e di sicurezza.</a:t>
            </a:r>
          </a:p>
          <a:p>
            <a:pPr marL="609600" indent="-609600" eaLnBrk="1" hangingPunct="1">
              <a:buFont typeface="Wingdings" pitchFamily="2" charset="2"/>
              <a:buNone/>
              <a:defRPr/>
            </a:pPr>
            <a:endParaRPr lang="it-IT" altLang="it-IT" sz="2400" i="1" smtClean="0">
              <a:latin typeface="Candara" panose="020E0502030303020204" pitchFamily="34" charset="0"/>
            </a:endParaRPr>
          </a:p>
          <a:p>
            <a:pPr marL="609600" indent="-609600" eaLnBrk="1" hangingPunct="1">
              <a:buFont typeface="Wingdings" pitchFamily="2" charset="2"/>
              <a:buAutoNum type="arabicPeriod" startAt="4"/>
              <a:defRPr/>
            </a:pPr>
            <a:r>
              <a:rPr lang="it-IT" altLang="it-IT" sz="2400" i="1" smtClean="0">
                <a:latin typeface="Candara" panose="020E0502030303020204" pitchFamily="34" charset="0"/>
              </a:rPr>
              <a:t>La disposizione di cui al comma 2 non si applica ai luoghi di lavoro già utilizzati prima del 1993; in ogni caso devono essere adottate misure idonee a consentire la mobilità e l’utilizzazione dei servizi sanitari e di igiene personale.</a:t>
            </a:r>
          </a:p>
          <a:p>
            <a:pPr marL="609600" indent="-609600" eaLnBrk="1" hangingPunct="1">
              <a:buFont typeface="Wingdings" pitchFamily="2" charset="2"/>
              <a:buAutoNum type="arabicPeriod" startAt="4"/>
              <a:defRPr/>
            </a:pPr>
            <a:r>
              <a:rPr lang="it-IT" altLang="it-IT" sz="2400" i="1" smtClean="0">
                <a:latin typeface="Candara" panose="020E0502030303020204" pitchFamily="34" charset="0"/>
              </a:rPr>
              <a:t>Ove vincoli urbanistici o architettonici ostino agli adempimenti di cui al comma 1 il datore di lavoro, previa consultazione del Rappresentante dei Lavoratori per la sicurezza e previa autorizzazione dell’organo di vigilanza territorialmente competente, adotta le misure alternative che garantiscono un livello di sicurezza equivalente.</a:t>
            </a:r>
          </a:p>
          <a:p>
            <a:pPr marL="609600" indent="-609600" eaLnBrk="1" hangingPunct="1">
              <a:buFont typeface="Wingdings" pitchFamily="2" charset="2"/>
              <a:buAutoNum type="arabicPeriod" startAt="4"/>
              <a:defRPr/>
            </a:pPr>
            <a:r>
              <a:rPr lang="it-IT" altLang="it-IT" sz="2400" i="1" smtClean="0">
                <a:latin typeface="Candara" panose="020E0502030303020204" pitchFamily="34" charset="0"/>
              </a:rPr>
              <a:t>Abrogato.</a:t>
            </a:r>
          </a:p>
          <a:p>
            <a:pPr marL="609600" indent="-609600" eaLnBrk="1" hangingPunct="1">
              <a:buFont typeface="Wingdings" pitchFamily="2" charset="2"/>
              <a:buNone/>
              <a:defRPr/>
            </a:pPr>
            <a:endParaRPr lang="it-IT" altLang="it-IT" sz="2400" i="1" smtClean="0">
              <a:latin typeface="Candara" panose="020E0502030303020204" pitchFamily="34" charset="0"/>
            </a:endParaRPr>
          </a:p>
          <a:p>
            <a:pPr marL="609600" indent="-609600" eaLnBrk="1" hangingPunct="1">
              <a:buFont typeface="Wingdings" pitchFamily="2" charset="2"/>
              <a:buNone/>
              <a:defRPr/>
            </a:pPr>
            <a:endParaRPr lang="it-IT" altLang="it-IT" sz="2800" smtClean="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7813"/>
            <a:ext cx="8229600" cy="414337"/>
          </a:xfrm>
        </p:spPr>
        <p:txBody>
          <a:bodyPr/>
          <a:lstStyle/>
          <a:p>
            <a:pPr algn="l" eaLnBrk="1" hangingPunct="1">
              <a:defRPr/>
            </a:pPr>
            <a:r>
              <a:rPr lang="it-IT" altLang="it-IT" sz="1800" i="1" smtClean="0">
                <a:latin typeface="Tahoma" panose="020B0604030504040204" pitchFamily="34" charset="0"/>
              </a:rPr>
              <a:t>Geom.  Sergio Bettaccini</a:t>
            </a:r>
          </a:p>
        </p:txBody>
      </p:sp>
      <p:sp>
        <p:nvSpPr>
          <p:cNvPr id="11267" name="Rectangle 3"/>
          <p:cNvSpPr>
            <a:spLocks noGrp="1" noChangeArrowheads="1"/>
          </p:cNvSpPr>
          <p:nvPr>
            <p:ph type="body" idx="1"/>
          </p:nvPr>
        </p:nvSpPr>
        <p:spPr>
          <a:xfrm>
            <a:off x="457200" y="1125538"/>
            <a:ext cx="8229600" cy="5005387"/>
          </a:xfrm>
        </p:spPr>
        <p:txBody>
          <a:bodyPr/>
          <a:lstStyle/>
          <a:p>
            <a:pPr marL="609600" indent="-609600" eaLnBrk="1" hangingPunct="1">
              <a:lnSpc>
                <a:spcPct val="80000"/>
              </a:lnSpc>
              <a:buFont typeface="Wingdings" pitchFamily="2" charset="2"/>
              <a:buNone/>
              <a:defRPr/>
            </a:pPr>
            <a:r>
              <a:rPr lang="it-IT" altLang="it-IT" sz="2400" i="1" smtClean="0">
                <a:latin typeface="Candara" panose="020E0502030303020204" pitchFamily="34" charset="0"/>
              </a:rPr>
              <a:t>Articolo 64 – Obblighi del Datore di Lavoro.</a:t>
            </a:r>
          </a:p>
          <a:p>
            <a:pPr marL="609600" indent="-609600" eaLnBrk="1" hangingPunct="1">
              <a:lnSpc>
                <a:spcPct val="80000"/>
              </a:lnSpc>
              <a:buFont typeface="Wingdings" pitchFamily="2" charset="2"/>
              <a:buNone/>
              <a:defRPr/>
            </a:pPr>
            <a:endParaRPr lang="it-IT" altLang="it-IT" sz="2400" i="1" smtClean="0">
              <a:latin typeface="Candara" panose="020E0502030303020204" pitchFamily="34" charset="0"/>
            </a:endParaRPr>
          </a:p>
          <a:p>
            <a:pPr marL="609600" indent="-609600" eaLnBrk="1" hangingPunct="1">
              <a:lnSpc>
                <a:spcPct val="80000"/>
              </a:lnSpc>
              <a:buFont typeface="Wingdings" pitchFamily="2" charset="2"/>
              <a:buAutoNum type="arabicPeriod"/>
              <a:defRPr/>
            </a:pPr>
            <a:r>
              <a:rPr lang="it-IT" altLang="it-IT" sz="2400" i="1" smtClean="0">
                <a:latin typeface="Candara" panose="020E0502030303020204" pitchFamily="34" charset="0"/>
              </a:rPr>
              <a:t>Il datore di Lavoro provvede affinché:</a:t>
            </a:r>
          </a:p>
          <a:p>
            <a:pPr marL="609600" indent="-609600" eaLnBrk="1" hangingPunct="1">
              <a:lnSpc>
                <a:spcPct val="80000"/>
              </a:lnSpc>
              <a:buFont typeface="Wingdings" pitchFamily="2" charset="2"/>
              <a:buNone/>
              <a:defRPr/>
            </a:pPr>
            <a:r>
              <a:rPr lang="it-IT" altLang="it-IT" sz="2400" i="1" smtClean="0">
                <a:latin typeface="Candara" panose="020E0502030303020204" pitchFamily="34" charset="0"/>
              </a:rPr>
              <a:t>	a) i luoghi di lavoro siano conformi ai requisiti di cui all’articolo 63, commi 1), 2), 3).</a:t>
            </a:r>
          </a:p>
          <a:p>
            <a:pPr marL="609600" indent="-609600" eaLnBrk="1" hangingPunct="1">
              <a:lnSpc>
                <a:spcPct val="80000"/>
              </a:lnSpc>
              <a:buFont typeface="Wingdings" pitchFamily="2" charset="2"/>
              <a:buNone/>
              <a:defRPr/>
            </a:pPr>
            <a:r>
              <a:rPr lang="it-IT" altLang="it-IT" sz="2400" i="1" smtClean="0">
                <a:latin typeface="Candara" panose="020E0502030303020204" pitchFamily="34" charset="0"/>
              </a:rPr>
              <a:t>	b) le vie di circolazione interne o all’aperto che conducono a uscite o ad uscite di emergenza e le uscite di emergenza, siano sgombre allo scopo di consentire l’utilizzazione in ogni evenienza.</a:t>
            </a:r>
          </a:p>
          <a:p>
            <a:pPr marL="609600" indent="-609600" eaLnBrk="1" hangingPunct="1">
              <a:lnSpc>
                <a:spcPct val="80000"/>
              </a:lnSpc>
              <a:buFont typeface="Wingdings" pitchFamily="2" charset="2"/>
              <a:buNone/>
              <a:defRPr/>
            </a:pPr>
            <a:r>
              <a:rPr lang="it-IT" altLang="it-IT" sz="2400" i="1" smtClean="0">
                <a:latin typeface="Candara" panose="020E0502030303020204" pitchFamily="34" charset="0"/>
              </a:rPr>
              <a:t>	c) i luoghi di lavoro, gli impianti e i dispositivi vengano sottoposti a regolare manutenzione tecnica e vengano eliminati, quanto più rapidamente possibile, i difetti rilevati che possano pregiudicare la sicurezza e la salute dei lavoratori.</a:t>
            </a:r>
          </a:p>
          <a:p>
            <a:pPr marL="609600" indent="-609600" eaLnBrk="1" hangingPunct="1">
              <a:lnSpc>
                <a:spcPct val="80000"/>
              </a:lnSpc>
              <a:buFont typeface="Wingdings" pitchFamily="2" charset="2"/>
              <a:buNone/>
              <a:defRPr/>
            </a:pPr>
            <a:endParaRPr lang="it-IT" altLang="it-IT" sz="2400" i="1" smtClean="0">
              <a:latin typeface="Candara" panose="020E0502030303020204" pitchFamily="34"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7813"/>
            <a:ext cx="8229600" cy="487362"/>
          </a:xfrm>
        </p:spPr>
        <p:txBody>
          <a:bodyPr/>
          <a:lstStyle/>
          <a:p>
            <a:pPr algn="l" eaLnBrk="1" hangingPunct="1">
              <a:defRPr/>
            </a:pPr>
            <a:r>
              <a:rPr lang="it-IT" altLang="it-IT" sz="1800" i="1" smtClean="0">
                <a:latin typeface="Tahoma" panose="020B0604030504040204" pitchFamily="34" charset="0"/>
              </a:rPr>
              <a:t>Geom.  Sergio Bettaccini</a:t>
            </a:r>
            <a:endParaRPr lang="it-IT" altLang="it-IT" i="1" smtClean="0">
              <a:latin typeface="Candara" panose="020E0502030303020204" pitchFamily="34" charset="0"/>
            </a:endParaRPr>
          </a:p>
        </p:txBody>
      </p:sp>
      <p:sp>
        <p:nvSpPr>
          <p:cNvPr id="12291" name="Rectangle 3"/>
          <p:cNvSpPr>
            <a:spLocks noGrp="1" noChangeArrowheads="1"/>
          </p:cNvSpPr>
          <p:nvPr>
            <p:ph type="body" idx="1"/>
          </p:nvPr>
        </p:nvSpPr>
        <p:spPr>
          <a:xfrm>
            <a:off x="457200" y="1125538"/>
            <a:ext cx="8229600" cy="5005387"/>
          </a:xfrm>
        </p:spPr>
        <p:txBody>
          <a:bodyPr/>
          <a:lstStyle/>
          <a:p>
            <a:pPr marL="609600" indent="-609600" eaLnBrk="1" hangingPunct="1">
              <a:buFont typeface="Wingdings" pitchFamily="2" charset="2"/>
              <a:buNone/>
              <a:defRPr/>
            </a:pPr>
            <a:r>
              <a:rPr lang="it-IT" altLang="it-IT" sz="2400" i="1" smtClean="0">
                <a:latin typeface="Candara" panose="020E0502030303020204" pitchFamily="34" charset="0"/>
              </a:rPr>
              <a:t>Articolo 64 – Obblighi del Datore di Lavoro.</a:t>
            </a:r>
          </a:p>
          <a:p>
            <a:pPr marL="609600" indent="-609600" eaLnBrk="1" hangingPunct="1">
              <a:buFont typeface="Wingdings" pitchFamily="2" charset="2"/>
              <a:buNone/>
              <a:defRPr/>
            </a:pPr>
            <a:endParaRPr lang="it-IT" altLang="it-IT" sz="2400" i="1" smtClean="0">
              <a:latin typeface="Candara" panose="020E0502030303020204" pitchFamily="34" charset="0"/>
            </a:endParaRPr>
          </a:p>
          <a:p>
            <a:pPr marL="609600" indent="-609600" eaLnBrk="1" hangingPunct="1">
              <a:buFont typeface="Wingdings" pitchFamily="2" charset="2"/>
              <a:buNone/>
              <a:defRPr/>
            </a:pPr>
            <a:r>
              <a:rPr lang="it-IT" altLang="it-IT" sz="2400" i="1" smtClean="0">
                <a:latin typeface="Candara" panose="020E0502030303020204" pitchFamily="34" charset="0"/>
              </a:rPr>
              <a:t>	d) i luoghi di lavoro, gli impianti e i dispositivi vengano sottoposti a regolare pulitura, onde assicurare condizioni igieniche adeguate.</a:t>
            </a:r>
          </a:p>
          <a:p>
            <a:pPr marL="609600" indent="-609600" eaLnBrk="1" hangingPunct="1">
              <a:buFont typeface="Wingdings" pitchFamily="2" charset="2"/>
              <a:buNone/>
              <a:defRPr/>
            </a:pPr>
            <a:r>
              <a:rPr lang="it-IT" altLang="it-IT" sz="2400" i="1" smtClean="0">
                <a:latin typeface="Candara" panose="020E0502030303020204" pitchFamily="34" charset="0"/>
              </a:rPr>
              <a:t>	e) gli impianti e i dispositivi di sicurezza, destinati alla prevenzione o all’eliminazione dei pericoli, vengano sottoposti a regolare manutenzione e al controllo del loro funzionamento.</a:t>
            </a:r>
          </a:p>
          <a:p>
            <a:pPr marL="609600" indent="-609600" eaLnBrk="1" hangingPunct="1">
              <a:buFont typeface="Wingdings" pitchFamily="2" charset="2"/>
              <a:buNone/>
              <a:defRPr/>
            </a:pPr>
            <a:endParaRPr lang="it-IT" altLang="it-IT" sz="2400" i="1" smtClean="0">
              <a:latin typeface="Candara" panose="020E0502030303020204" pitchFamily="34" charset="0"/>
            </a:endParaRPr>
          </a:p>
          <a:p>
            <a:pPr marL="609600" indent="-609600" eaLnBrk="1" hangingPunct="1">
              <a:buFont typeface="Wingdings" pitchFamily="2" charset="2"/>
              <a:buNone/>
              <a:defRPr/>
            </a:pPr>
            <a:r>
              <a:rPr lang="it-IT" altLang="it-IT" sz="2400" i="1" smtClean="0">
                <a:latin typeface="Candara" panose="020E0502030303020204" pitchFamily="34" charset="0"/>
              </a:rPr>
              <a:t>(arresto da tre a sei mesi o ammenda da 1.000 a 4.800 euro, al Datore di lavoro e al Dirigente)</a:t>
            </a:r>
            <a:endParaRPr lang="it-IT" altLang="it-IT" sz="2800" smtClean="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7813"/>
            <a:ext cx="8229600" cy="487362"/>
          </a:xfrm>
        </p:spPr>
        <p:txBody>
          <a:bodyPr/>
          <a:lstStyle/>
          <a:p>
            <a:pPr algn="l" eaLnBrk="1" hangingPunct="1">
              <a:defRPr/>
            </a:pPr>
            <a:r>
              <a:rPr lang="it-IT" altLang="it-IT" sz="1800" i="1" smtClean="0">
                <a:latin typeface="Tahoma" panose="020B0604030504040204" pitchFamily="34" charset="0"/>
              </a:rPr>
              <a:t>Geom.  Sergio Bettaccini</a:t>
            </a:r>
          </a:p>
        </p:txBody>
      </p:sp>
      <p:sp>
        <p:nvSpPr>
          <p:cNvPr id="13315" name="Rectangle 3"/>
          <p:cNvSpPr>
            <a:spLocks noGrp="1" noChangeArrowheads="1"/>
          </p:cNvSpPr>
          <p:nvPr>
            <p:ph type="body" idx="1"/>
          </p:nvPr>
        </p:nvSpPr>
        <p:spPr>
          <a:xfrm>
            <a:off x="457200" y="1268413"/>
            <a:ext cx="8229600" cy="4862512"/>
          </a:xfrm>
        </p:spPr>
        <p:txBody>
          <a:bodyPr/>
          <a:lstStyle/>
          <a:p>
            <a:pPr marL="609600" indent="-609600" eaLnBrk="1" hangingPunct="1">
              <a:lnSpc>
                <a:spcPct val="80000"/>
              </a:lnSpc>
              <a:buFont typeface="Wingdings" pitchFamily="2" charset="2"/>
              <a:buNone/>
              <a:defRPr/>
            </a:pPr>
            <a:r>
              <a:rPr lang="it-IT" altLang="it-IT" sz="2400" i="1" smtClean="0">
                <a:latin typeface="Candara" panose="020E0502030303020204" pitchFamily="34" charset="0"/>
              </a:rPr>
              <a:t>Articolo 65 – Locali sotterranei o semisotterranei.</a:t>
            </a:r>
          </a:p>
          <a:p>
            <a:pPr marL="609600" indent="-609600" eaLnBrk="1" hangingPunct="1">
              <a:lnSpc>
                <a:spcPct val="80000"/>
              </a:lnSpc>
              <a:buFont typeface="Wingdings" pitchFamily="2" charset="2"/>
              <a:buNone/>
              <a:defRPr/>
            </a:pPr>
            <a:endParaRPr lang="it-IT" altLang="it-IT" sz="2400" i="1" smtClean="0">
              <a:latin typeface="Candara" panose="020E0502030303020204" pitchFamily="34" charset="0"/>
            </a:endParaRPr>
          </a:p>
          <a:p>
            <a:pPr marL="609600" indent="-609600" eaLnBrk="1" hangingPunct="1">
              <a:lnSpc>
                <a:spcPct val="80000"/>
              </a:lnSpc>
              <a:buFont typeface="Wingdings" pitchFamily="2" charset="2"/>
              <a:buAutoNum type="arabicPeriod"/>
              <a:defRPr/>
            </a:pPr>
            <a:r>
              <a:rPr lang="it-IT" altLang="it-IT" sz="2400" i="1" smtClean="0">
                <a:latin typeface="Candara" panose="020E0502030303020204" pitchFamily="34" charset="0"/>
              </a:rPr>
              <a:t>E’ vietato destinare al lavoro locali chiusi sotterranei o semisotterranei.  </a:t>
            </a:r>
          </a:p>
          <a:p>
            <a:pPr marL="609600" indent="-609600" eaLnBrk="1" hangingPunct="1">
              <a:lnSpc>
                <a:spcPct val="80000"/>
              </a:lnSpc>
              <a:buFont typeface="Wingdings" pitchFamily="2" charset="2"/>
              <a:buNone/>
              <a:defRPr/>
            </a:pPr>
            <a:r>
              <a:rPr lang="it-IT" altLang="it-IT" sz="2400" i="1" smtClean="0">
                <a:latin typeface="Candara" panose="020E0502030303020204" pitchFamily="34" charset="0"/>
              </a:rPr>
              <a:t>	(arresto da tre a sei mesi o ammenda da 1.000 a 4.800 il Datore di lavoro e il Dirigente).</a:t>
            </a:r>
          </a:p>
          <a:p>
            <a:pPr marL="609600" indent="-609600" eaLnBrk="1" hangingPunct="1">
              <a:lnSpc>
                <a:spcPct val="80000"/>
              </a:lnSpc>
              <a:buFont typeface="Wingdings" pitchFamily="2" charset="2"/>
              <a:buAutoNum type="arabicPeriod" startAt="2"/>
              <a:defRPr/>
            </a:pPr>
            <a:r>
              <a:rPr lang="it-IT" altLang="it-IT" sz="2400" i="1" smtClean="0">
                <a:latin typeface="Candara" panose="020E0502030303020204" pitchFamily="34" charset="0"/>
              </a:rPr>
              <a:t>In deroga alle disposizioni di cui al comma 1), possono essere destinati al lavoro locali chiusi sotterranei o semisotterranei, quando ricorrano particolari esigenze tecniche. In tali casi il Datore di lavoro provvede ad assicurare idonee condizioni di aerazione, di illuminazione e di microclima.</a:t>
            </a:r>
          </a:p>
          <a:p>
            <a:pPr marL="609600" indent="-609600" eaLnBrk="1" hangingPunct="1">
              <a:lnSpc>
                <a:spcPct val="80000"/>
              </a:lnSpc>
              <a:buFont typeface="Wingdings" pitchFamily="2" charset="2"/>
              <a:buNone/>
              <a:defRPr/>
            </a:pPr>
            <a:r>
              <a:rPr lang="it-IT" altLang="it-IT" sz="2400" i="1" smtClean="0">
                <a:latin typeface="Candara" panose="020E0502030303020204" pitchFamily="34" charset="0"/>
              </a:rPr>
              <a:t>	(arresto da tre a sei mesi o ammenda da 1.000 a 4.800 il Datore di lavoro e il Dirigente).</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7813"/>
            <a:ext cx="8229600" cy="414337"/>
          </a:xfrm>
        </p:spPr>
        <p:txBody>
          <a:bodyPr/>
          <a:lstStyle/>
          <a:p>
            <a:pPr algn="l" eaLnBrk="1" hangingPunct="1">
              <a:defRPr/>
            </a:pPr>
            <a:r>
              <a:rPr lang="it-IT" altLang="it-IT" sz="1800" i="1" smtClean="0">
                <a:latin typeface="Tahoma" panose="020B0604030504040204" pitchFamily="34" charset="0"/>
              </a:rPr>
              <a:t>Geom.  Sergio Bettaccini</a:t>
            </a:r>
          </a:p>
        </p:txBody>
      </p:sp>
      <p:sp>
        <p:nvSpPr>
          <p:cNvPr id="14339" name="Rectangle 3"/>
          <p:cNvSpPr>
            <a:spLocks noGrp="1" noChangeArrowheads="1"/>
          </p:cNvSpPr>
          <p:nvPr>
            <p:ph type="body" idx="1"/>
          </p:nvPr>
        </p:nvSpPr>
        <p:spPr>
          <a:xfrm>
            <a:off x="457200" y="1052513"/>
            <a:ext cx="8229600" cy="5078412"/>
          </a:xfrm>
        </p:spPr>
        <p:txBody>
          <a:bodyPr/>
          <a:lstStyle/>
          <a:p>
            <a:pPr marL="609600" indent="-609600" eaLnBrk="1" hangingPunct="1">
              <a:buFont typeface="Wingdings" pitchFamily="2" charset="2"/>
              <a:buNone/>
              <a:defRPr/>
            </a:pPr>
            <a:r>
              <a:rPr lang="it-IT" altLang="it-IT" sz="2800" i="1" smtClean="0">
                <a:latin typeface="Candara" panose="020E0502030303020204" pitchFamily="34" charset="0"/>
              </a:rPr>
              <a:t>Articolo 65 – Locali sotterranei o semisotterranei.</a:t>
            </a:r>
          </a:p>
          <a:p>
            <a:pPr marL="609600" indent="-609600" eaLnBrk="1" hangingPunct="1">
              <a:buFont typeface="Wingdings" pitchFamily="2" charset="2"/>
              <a:buNone/>
              <a:defRPr/>
            </a:pPr>
            <a:endParaRPr lang="it-IT" altLang="it-IT" sz="2800" i="1" smtClean="0">
              <a:latin typeface="Candara" panose="020E0502030303020204" pitchFamily="34" charset="0"/>
            </a:endParaRPr>
          </a:p>
          <a:p>
            <a:pPr marL="609600" indent="-609600" eaLnBrk="1" hangingPunct="1">
              <a:buFont typeface="Wingdings" pitchFamily="2" charset="2"/>
              <a:buAutoNum type="arabicPeriod" startAt="3"/>
              <a:defRPr/>
            </a:pPr>
            <a:r>
              <a:rPr lang="it-IT" altLang="it-IT" sz="2800" i="1" smtClean="0">
                <a:latin typeface="Candara" panose="020E0502030303020204" pitchFamily="34" charset="0"/>
              </a:rPr>
              <a:t>L’organo di vigilanza può consentire l’uso dei locali chiusi sotterranei o semisotterranei anche per altre lavorazioni per le quali non ricorrono le esigenze tecniche, quando dette lavorazioni non diano luogo a d emissioni di agenti nocivi, sempre che siano rispettate le norme del presente decreto legislativo e si sia provveduto ad assicurare le condizioni di cui al comma 2).</a:t>
            </a:r>
          </a:p>
          <a:p>
            <a:pPr marL="609600" indent="-609600" eaLnBrk="1" hangingPunct="1">
              <a:buFont typeface="Wingdings" pitchFamily="2" charset="2"/>
              <a:buAutoNum type="arabicPeriod" startAt="3"/>
              <a:defRPr/>
            </a:pPr>
            <a:endParaRPr lang="it-IT" altLang="it-IT" sz="2800" i="1" smtClean="0">
              <a:latin typeface="Candara" panose="020E0502030303020204" pitchFamily="34" charset="0"/>
            </a:endParaRPr>
          </a:p>
        </p:txBody>
      </p:sp>
    </p:spTree>
  </p:cSld>
  <p:clrMapOvr>
    <a:masterClrMapping/>
  </p:clrMapOvr>
  <p:transition/>
</p:sld>
</file>

<file path=ppt/theme/theme1.xml><?xml version="1.0" encoding="utf-8"?>
<a:theme xmlns:a="http://schemas.openxmlformats.org/drawingml/2006/main" name="Raggio">
  <a:themeElements>
    <a:clrScheme name="Raggio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Raggi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Raggio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Raggio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Raggio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Raggio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Raggio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Raggio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Raggio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Raggio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Raggio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Beam</Template>
  <TotalTime>136</TotalTime>
  <Words>882</Words>
  <Application>Microsoft Office PowerPoint</Application>
  <PresentationFormat>Presentazione su schermo (4:3)</PresentationFormat>
  <Paragraphs>91</Paragraphs>
  <Slides>16</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16</vt:i4>
      </vt:variant>
    </vt:vector>
  </HeadingPairs>
  <TitlesOfParts>
    <vt:vector size="23" baseType="lpstr">
      <vt:lpstr>Arial</vt:lpstr>
      <vt:lpstr>Wingdings</vt:lpstr>
      <vt:lpstr>Calibri</vt:lpstr>
      <vt:lpstr>Castellar</vt:lpstr>
      <vt:lpstr>Tahoma</vt:lpstr>
      <vt:lpstr>Candara</vt:lpstr>
      <vt:lpstr>Raggio</vt:lpstr>
      <vt:lpstr>D.LGS. 81/08 TITOLO  II</vt:lpstr>
      <vt:lpstr>Geom.  Sergio Bettaccini </vt:lpstr>
      <vt:lpstr>Geom.  Sergio Bettaccini</vt:lpstr>
      <vt:lpstr>Geom.  Sergio Bettaccini</vt:lpstr>
      <vt:lpstr>Geom.  Sergio Bettaccini</vt:lpstr>
      <vt:lpstr>Geom.  Sergio Bettaccini</vt:lpstr>
      <vt:lpstr>Geom.  Sergio Bettaccini</vt:lpstr>
      <vt:lpstr>Geom.  Sergio Bettaccini</vt:lpstr>
      <vt:lpstr>Geom.  Sergio Bettaccini</vt:lpstr>
      <vt:lpstr>Geom.  Sergio Bettaccini</vt:lpstr>
      <vt:lpstr>Geom.  Sergio Bettaccini</vt:lpstr>
      <vt:lpstr>Geom.  Sergio Bettaccini</vt:lpstr>
      <vt:lpstr>Geom.  Sergio Bettaccini</vt:lpstr>
      <vt:lpstr>Geom.  Sergio Bettaccini</vt:lpstr>
      <vt:lpstr>Geom.  Sergio Bettaccini</vt:lpstr>
      <vt:lpstr>Geom.  Sergio Bettaccini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D.LGS. 81/08 TITOLO  II</dc:title>
  <dc:creator>SERGIO BETTACCINI</dc:creator>
  <cp:lastModifiedBy>Asus</cp:lastModifiedBy>
  <cp:revision>5</cp:revision>
  <dcterms:created xsi:type="dcterms:W3CDTF">2013-04-16T22:02:41Z</dcterms:created>
  <dcterms:modified xsi:type="dcterms:W3CDTF">2014-05-22T13:20:54Z</dcterms:modified>
</cp:coreProperties>
</file>