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8"/>
  </p:notesMasterIdLst>
  <p:sldIdLst>
    <p:sldId id="256" r:id="rId2"/>
    <p:sldId id="257" r:id="rId3"/>
    <p:sldId id="258" r:id="rId4"/>
    <p:sldId id="259" r:id="rId5"/>
    <p:sldId id="282" r:id="rId6"/>
    <p:sldId id="283" r:id="rId7"/>
    <p:sldId id="296" r:id="rId8"/>
    <p:sldId id="264" r:id="rId9"/>
    <p:sldId id="265" r:id="rId10"/>
    <p:sldId id="324" r:id="rId11"/>
    <p:sldId id="266" r:id="rId12"/>
    <p:sldId id="332" r:id="rId13"/>
    <p:sldId id="267" r:id="rId14"/>
    <p:sldId id="331" r:id="rId15"/>
    <p:sldId id="294" r:id="rId16"/>
    <p:sldId id="333" r:id="rId17"/>
    <p:sldId id="268" r:id="rId18"/>
    <p:sldId id="269" r:id="rId19"/>
    <p:sldId id="334" r:id="rId20"/>
    <p:sldId id="270" r:id="rId21"/>
    <p:sldId id="335" r:id="rId22"/>
    <p:sldId id="295" r:id="rId23"/>
    <p:sldId id="300" r:id="rId24"/>
    <p:sldId id="308" r:id="rId25"/>
    <p:sldId id="304" r:id="rId26"/>
    <p:sldId id="301" r:id="rId27"/>
    <p:sldId id="302" r:id="rId28"/>
    <p:sldId id="303" r:id="rId29"/>
    <p:sldId id="305" r:id="rId30"/>
    <p:sldId id="325" r:id="rId31"/>
    <p:sldId id="326" r:id="rId32"/>
    <p:sldId id="327" r:id="rId33"/>
    <p:sldId id="328" r:id="rId34"/>
    <p:sldId id="329" r:id="rId35"/>
    <p:sldId id="306" r:id="rId36"/>
    <p:sldId id="307" r:id="rId37"/>
    <p:sldId id="309" r:id="rId38"/>
    <p:sldId id="310" r:id="rId39"/>
    <p:sldId id="314" r:id="rId40"/>
    <p:sldId id="315" r:id="rId41"/>
    <p:sldId id="319" r:id="rId42"/>
    <p:sldId id="320" r:id="rId43"/>
    <p:sldId id="311" r:id="rId44"/>
    <p:sldId id="312" r:id="rId45"/>
    <p:sldId id="313" r:id="rId46"/>
    <p:sldId id="317" r:id="rId47"/>
    <p:sldId id="316" r:id="rId48"/>
    <p:sldId id="318" r:id="rId49"/>
    <p:sldId id="321" r:id="rId50"/>
    <p:sldId id="322" r:id="rId51"/>
    <p:sldId id="323" r:id="rId52"/>
    <p:sldId id="330" r:id="rId53"/>
    <p:sldId id="336" r:id="rId54"/>
    <p:sldId id="337" r:id="rId55"/>
    <p:sldId id="338" r:id="rId56"/>
    <p:sldId id="278" r:id="rId57"/>
    <p:sldId id="298" r:id="rId58"/>
    <p:sldId id="279" r:id="rId59"/>
    <p:sldId id="280" r:id="rId60"/>
    <p:sldId id="271" r:id="rId61"/>
    <p:sldId id="272" r:id="rId62"/>
    <p:sldId id="273" r:id="rId63"/>
    <p:sldId id="274" r:id="rId64"/>
    <p:sldId id="275" r:id="rId65"/>
    <p:sldId id="276" r:id="rId66"/>
    <p:sldId id="284" r:id="rId67"/>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09" autoAdjust="0"/>
  </p:normalViewPr>
  <p:slideViewPr>
    <p:cSldViewPr>
      <p:cViewPr>
        <p:scale>
          <a:sx n="91" d="100"/>
          <a:sy n="91" d="100"/>
        </p:scale>
        <p:origin x="-1210" y="-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D88867-AC08-4F31-9C38-524E2861362B}" type="datetimeFigureOut">
              <a:rPr lang="it-IT" smtClean="0"/>
              <a:pPr/>
              <a:t>31/03/2014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260FB4-F303-4B81-953E-1510D2C00888}" type="slidenum">
              <a:rPr lang="it-IT" smtClean="0"/>
              <a:pPr/>
              <a:t>‹N›</a:t>
            </a:fld>
            <a:endParaRPr lang="it-IT"/>
          </a:p>
        </p:txBody>
      </p:sp>
    </p:spTree>
    <p:extLst>
      <p:ext uri="{BB962C8B-B14F-4D97-AF65-F5344CB8AC3E}">
        <p14:creationId xmlns:p14="http://schemas.microsoft.com/office/powerpoint/2010/main" val="3784019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D260FB4-F303-4B81-953E-1510D2C00888}" type="slidenum">
              <a:rPr lang="it-IT" smtClean="0"/>
              <a:pPr/>
              <a:t>49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it-IT" smtClean="0"/>
              <a:t>Fare clic per modificare lo stile del titolo</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pPr>
              <a:defRPr/>
            </a:pPr>
            <a:fld id="{BD6DE409-2AF3-4FAF-A87F-20C6380BA54C}" type="datetimeFigureOut">
              <a:rPr lang="it-IT" smtClean="0"/>
              <a:pPr>
                <a:defRPr/>
              </a:pPr>
              <a:t>31/03/2014</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7662CD35-61E2-4CC0-8BAA-40D398416D86}" type="slidenum">
              <a:rPr lang="it-IT" smtClean="0"/>
              <a:pPr>
                <a:defRPr/>
              </a:pPr>
              <a:t>‹N›</a:t>
            </a:fld>
            <a:endParaRPr lang="it-IT"/>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pPr>
              <a:defRPr/>
            </a:pPr>
            <a:fld id="{79D04CC2-05E8-43DE-ABE0-4FC903FF8E2B}" type="datetimeFigureOut">
              <a:rPr lang="it-IT" smtClean="0"/>
              <a:pPr>
                <a:defRPr/>
              </a:pPr>
              <a:t>31/03/2014</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2B0D3253-79E3-413A-BAD6-C79BC051D2A7}" type="slidenum">
              <a:rPr lang="it-IT" smtClean="0"/>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a:defRPr/>
            </a:pPr>
            <a:fld id="{0D14DD95-0FAB-48D1-BC0E-68528509DD2A}" type="datetimeFigureOut">
              <a:rPr lang="it-IT" smtClean="0"/>
              <a:pPr>
                <a:defRPr/>
              </a:pPr>
              <a:t>31/03/2014</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AF6D5310-40D7-4935-A644-2F4EF0759B53}" type="slidenum">
              <a:rPr lang="it-IT" smtClean="0"/>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pPr>
              <a:defRPr/>
            </a:pPr>
            <a:fld id="{937AE4D8-6A2F-4F5B-8EDF-F1327F5FF590}" type="datetimeFigureOut">
              <a:rPr lang="it-IT" smtClean="0"/>
              <a:pPr>
                <a:defRPr/>
              </a:pPr>
              <a:t>31/03/2014</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F16936F4-18DC-4EAC-A6F5-90E609960DB7}" type="slidenum">
              <a:rPr lang="it-IT" smtClean="0"/>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pPr>
              <a:defRPr/>
            </a:pPr>
            <a:fld id="{49E8363F-B1D3-4B37-930E-AA641F5F4CFD}" type="datetimeFigureOut">
              <a:rPr lang="it-IT" smtClean="0"/>
              <a:pPr>
                <a:defRPr/>
              </a:pPr>
              <a:t>31/03/2014</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EFCBE942-7A9C-44DB-B0D9-56BE0DECD73F}" type="slidenum">
              <a:rPr lang="it-IT" smtClean="0"/>
              <a:pPr>
                <a:defRPr/>
              </a:pPr>
              <a:t>‹N›</a:t>
            </a:fld>
            <a:endParaRPr lang="it-IT"/>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pPr>
              <a:defRPr/>
            </a:pPr>
            <a:fld id="{770C0DFF-D246-41FD-961B-70D05CDFD58C}" type="datetimeFigureOut">
              <a:rPr lang="it-IT" smtClean="0"/>
              <a:pPr>
                <a:defRPr/>
              </a:pPr>
              <a:t>31/03/2014</a:t>
            </a:fld>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4BD187A6-6B44-45DB-B1A8-60587DE2B828}" type="slidenum">
              <a:rPr lang="it-IT" smtClean="0"/>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pPr>
              <a:defRPr/>
            </a:pPr>
            <a:fld id="{74C8C019-2747-4324-9BC1-0B4742B7D63C}" type="datetimeFigureOut">
              <a:rPr lang="it-IT" smtClean="0"/>
              <a:pPr>
                <a:defRPr/>
              </a:pPr>
              <a:t>31/03/2014</a:t>
            </a:fld>
            <a:endParaRPr lang="it-IT"/>
          </a:p>
        </p:txBody>
      </p:sp>
      <p:sp>
        <p:nvSpPr>
          <p:cNvPr id="8" name="Footer Placeholder 7"/>
          <p:cNvSpPr>
            <a:spLocks noGrp="1"/>
          </p:cNvSpPr>
          <p:nvPr>
            <p:ph type="ftr" sz="quarter" idx="11"/>
          </p:nvPr>
        </p:nvSpPr>
        <p:spPr/>
        <p:txBody>
          <a:bodyPr/>
          <a:lstStyle/>
          <a:p>
            <a:pPr>
              <a:defRPr/>
            </a:pPr>
            <a:endParaRPr lang="it-IT"/>
          </a:p>
        </p:txBody>
      </p:sp>
      <p:sp>
        <p:nvSpPr>
          <p:cNvPr id="9" name="Slide Number Placeholder 8"/>
          <p:cNvSpPr>
            <a:spLocks noGrp="1"/>
          </p:cNvSpPr>
          <p:nvPr>
            <p:ph type="sldNum" sz="quarter" idx="12"/>
          </p:nvPr>
        </p:nvSpPr>
        <p:spPr/>
        <p:txBody>
          <a:bodyPr/>
          <a:lstStyle/>
          <a:p>
            <a:pPr>
              <a:defRPr/>
            </a:pPr>
            <a:fld id="{F796FBFA-2535-4083-955B-5A415B4B69D6}" type="slidenum">
              <a:rPr lang="it-IT" smtClean="0"/>
              <a:pPr>
                <a:defRPr/>
              </a:pPr>
              <a:t>‹N›</a:t>
            </a:fld>
            <a:endParaRPr lang="it-IT"/>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pPr>
              <a:defRPr/>
            </a:pPr>
            <a:fld id="{3A9FB87F-AA7D-4BFD-946E-51B6B14E80AD}" type="datetimeFigureOut">
              <a:rPr lang="it-IT" smtClean="0"/>
              <a:pPr>
                <a:defRPr/>
              </a:pPr>
              <a:t>31/03/2014</a:t>
            </a:fld>
            <a:endParaRPr lang="it-IT"/>
          </a:p>
        </p:txBody>
      </p:sp>
      <p:sp>
        <p:nvSpPr>
          <p:cNvPr id="4" name="Footer Placeholder 3"/>
          <p:cNvSpPr>
            <a:spLocks noGrp="1"/>
          </p:cNvSpPr>
          <p:nvPr>
            <p:ph type="ftr" sz="quarter" idx="11"/>
          </p:nvPr>
        </p:nvSpPr>
        <p:spPr/>
        <p:txBody>
          <a:bodyPr/>
          <a:lstStyle/>
          <a:p>
            <a:pPr>
              <a:defRPr/>
            </a:pPr>
            <a:endParaRPr lang="it-IT"/>
          </a:p>
        </p:txBody>
      </p:sp>
      <p:sp>
        <p:nvSpPr>
          <p:cNvPr id="5" name="Slide Number Placeholder 4"/>
          <p:cNvSpPr>
            <a:spLocks noGrp="1"/>
          </p:cNvSpPr>
          <p:nvPr>
            <p:ph type="sldNum" sz="quarter" idx="12"/>
          </p:nvPr>
        </p:nvSpPr>
        <p:spPr/>
        <p:txBody>
          <a:bodyPr/>
          <a:lstStyle/>
          <a:p>
            <a:pPr>
              <a:defRPr/>
            </a:pPr>
            <a:fld id="{9086EAA1-CC25-49F7-A1B2-3F3A891C8B4C}" type="slidenum">
              <a:rPr lang="it-IT" smtClean="0"/>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B13FCFC-B729-40DD-85F4-26F0C5C7BFFD}" type="datetimeFigureOut">
              <a:rPr lang="it-IT" smtClean="0"/>
              <a:pPr>
                <a:defRPr/>
              </a:pPr>
              <a:t>31/03/2014</a:t>
            </a:fld>
            <a:endParaRPr lang="it-IT"/>
          </a:p>
        </p:txBody>
      </p:sp>
      <p:sp>
        <p:nvSpPr>
          <p:cNvPr id="3" name="Footer Placeholder 2"/>
          <p:cNvSpPr>
            <a:spLocks noGrp="1"/>
          </p:cNvSpPr>
          <p:nvPr>
            <p:ph type="ftr" sz="quarter" idx="11"/>
          </p:nvPr>
        </p:nvSpPr>
        <p:spPr/>
        <p:txBody>
          <a:bodyPr/>
          <a:lstStyle/>
          <a:p>
            <a:pPr>
              <a:defRPr/>
            </a:pPr>
            <a:endParaRPr lang="it-IT"/>
          </a:p>
        </p:txBody>
      </p:sp>
      <p:sp>
        <p:nvSpPr>
          <p:cNvPr id="4" name="Slide Number Placeholder 3"/>
          <p:cNvSpPr>
            <a:spLocks noGrp="1"/>
          </p:cNvSpPr>
          <p:nvPr>
            <p:ph type="sldNum" sz="quarter" idx="12"/>
          </p:nvPr>
        </p:nvSpPr>
        <p:spPr/>
        <p:txBody>
          <a:bodyPr/>
          <a:lstStyle/>
          <a:p>
            <a:pPr>
              <a:defRPr/>
            </a:pPr>
            <a:fld id="{C10B5F87-6E5D-4640-876E-C56242596EB3}" type="slidenum">
              <a:rPr lang="it-IT" smtClean="0"/>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pPr>
              <a:defRPr/>
            </a:pPr>
            <a:fld id="{6322CAEC-02FB-4EE6-8AB9-C049A197F630}" type="datetimeFigureOut">
              <a:rPr lang="it-IT" smtClean="0"/>
              <a:pPr>
                <a:defRPr/>
              </a:pPr>
              <a:t>31/03/2014</a:t>
            </a:fld>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56D9AED6-FACF-4D25-8455-1D3E4B755149}" type="slidenum">
              <a:rPr lang="it-IT" smtClean="0"/>
              <a:pPr>
                <a:defRPr/>
              </a:pPr>
              <a:t>‹N›</a:t>
            </a:fld>
            <a:endParaRPr lang="it-IT"/>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pPr>
              <a:defRPr/>
            </a:pPr>
            <a:fld id="{DFAB0557-8F0F-48AE-A4EC-C6CE0C0F32AE}" type="datetimeFigureOut">
              <a:rPr lang="it-IT" smtClean="0"/>
              <a:pPr>
                <a:defRPr/>
              </a:pPr>
              <a:t>31/03/2014</a:t>
            </a:fld>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5457549D-3FCF-47EC-BC2E-E04585091E38}" type="slidenum">
              <a:rPr lang="it-IT" smtClean="0"/>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fld id="{7AC8E5D2-B622-4DBA-9846-02FD4969470F}" type="datetimeFigureOut">
              <a:rPr lang="it-IT" smtClean="0"/>
              <a:pPr>
                <a:defRPr/>
              </a:pPr>
              <a:t>31/03/2014</a:t>
            </a:fld>
            <a:endParaRPr lang="it-IT"/>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it-IT"/>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E8D2AB8C-4F70-40F5-B207-4382EF9BCD10}" type="slidenum">
              <a:rPr lang="it-IT" smtClean="0"/>
              <a:pPr>
                <a:defRPr/>
              </a:pPr>
              <a:t>‹N›</a:t>
            </a:fld>
            <a:endParaRPr lang="it-IT"/>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images.google.it/imgres?imgurl=http://www.naiche.it/images/rockefeller-lavoro.jpg&amp;imgrefurl=http://blog.leiweb.it/lavoro/tag/sicurezza-sul-lavoro/&amp;usg=__SurG5Q3C1kSju9E4KRLcxNVRmqU=&amp;h=278&amp;w=465&amp;sz=39&amp;hl=it&amp;start=14&amp;um=1&amp;itbs=1&amp;tbnid=RbN9pHFAK0djEM:&amp;tbnh=77&amp;tbnw=128&amp;prev=/images?q=infortuni+sul+lavoro&amp;um=1&amp;hl=it&amp;sa=X&amp;rlz=1I7SUNC_it&amp;tbs=isch: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1556792"/>
            <a:ext cx="7772400" cy="2571768"/>
          </a:xfrm>
        </p:spPr>
        <p:txBody>
          <a:bodyPr>
            <a:normAutofit fontScale="90000"/>
          </a:bodyPr>
          <a:lstStyle/>
          <a:p>
            <a:pPr algn="ctr" eaLnBrk="1" fontAlgn="auto" hangingPunct="1">
              <a:spcAft>
                <a:spcPts val="0"/>
              </a:spcAft>
              <a:defRPr/>
            </a:pPr>
            <a:r>
              <a:rPr lang="it-IT" dirty="0" smtClean="0"/>
              <a:t>Gli elementi delle responsabilità penali </a:t>
            </a:r>
            <a:br>
              <a:rPr lang="it-IT" dirty="0" smtClean="0"/>
            </a:br>
            <a:r>
              <a:rPr lang="it-IT" dirty="0" smtClean="0"/>
              <a:t>dei CSP e CSE</a:t>
            </a:r>
            <a:br>
              <a:rPr lang="it-IT" dirty="0" smtClean="0"/>
            </a:br>
            <a:endParaRPr lang="it-IT" dirty="0"/>
          </a:p>
        </p:txBody>
      </p:sp>
      <p:sp>
        <p:nvSpPr>
          <p:cNvPr id="3075" name="CasellaDiTesto 3"/>
          <p:cNvSpPr txBox="1">
            <a:spLocks noChangeArrowheads="1"/>
          </p:cNvSpPr>
          <p:nvPr/>
        </p:nvSpPr>
        <p:spPr bwMode="auto">
          <a:xfrm>
            <a:off x="785786" y="4687352"/>
            <a:ext cx="4000500" cy="646113"/>
          </a:xfrm>
          <a:prstGeom prst="rect">
            <a:avLst/>
          </a:prstGeom>
          <a:noFill/>
          <a:ln w="9525">
            <a:noFill/>
            <a:miter lim="800000"/>
            <a:headEnd/>
            <a:tailEnd/>
          </a:ln>
        </p:spPr>
        <p:txBody>
          <a:bodyPr>
            <a:spAutoFit/>
          </a:bodyPr>
          <a:lstStyle/>
          <a:p>
            <a:r>
              <a:rPr lang="it-IT" i="1" dirty="0">
                <a:latin typeface="Constantia" pitchFamily="18" charset="0"/>
              </a:rPr>
              <a:t>Dott. Luigi Boccia – </a:t>
            </a:r>
          </a:p>
          <a:p>
            <a:r>
              <a:rPr lang="it-IT" i="1" dirty="0">
                <a:latin typeface="Constantia" pitchFamily="18" charset="0"/>
              </a:rPr>
              <a:t>Sost. Procuratore della Repubblica</a:t>
            </a:r>
          </a:p>
        </p:txBody>
      </p:sp>
      <p:sp>
        <p:nvSpPr>
          <p:cNvPr id="3076" name="CasellaDiTesto 4"/>
          <p:cNvSpPr txBox="1">
            <a:spLocks noChangeArrowheads="1"/>
          </p:cNvSpPr>
          <p:nvPr/>
        </p:nvSpPr>
        <p:spPr bwMode="auto">
          <a:xfrm>
            <a:off x="5429256" y="5357826"/>
            <a:ext cx="3214688" cy="369888"/>
          </a:xfrm>
          <a:prstGeom prst="rect">
            <a:avLst/>
          </a:prstGeom>
          <a:noFill/>
          <a:ln w="9525">
            <a:noFill/>
            <a:miter lim="800000"/>
            <a:headEnd/>
            <a:tailEnd/>
          </a:ln>
        </p:spPr>
        <p:txBody>
          <a:bodyPr>
            <a:spAutoFit/>
          </a:bodyPr>
          <a:lstStyle/>
          <a:p>
            <a:r>
              <a:rPr lang="it-IT" dirty="0">
                <a:latin typeface="Constantia" pitchFamily="18" charset="0"/>
              </a:rPr>
              <a:t>Pistoia, </a:t>
            </a:r>
            <a:r>
              <a:rPr lang="it-IT" dirty="0" smtClean="0">
                <a:latin typeface="Constantia" pitchFamily="18" charset="0"/>
              </a:rPr>
              <a:t>2 aprile 2014</a:t>
            </a:r>
            <a:endParaRPr lang="it-IT" dirty="0">
              <a:latin typeface="Constant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642918"/>
            <a:ext cx="8229600" cy="704866"/>
          </a:xfrm>
        </p:spPr>
        <p:txBody>
          <a:bodyPr>
            <a:normAutofit fontScale="90000"/>
          </a:bodyPr>
          <a:lstStyle/>
          <a:p>
            <a:r>
              <a:rPr lang="it-IT" sz="4800" dirty="0" smtClean="0"/>
              <a:t>Il principio del </a:t>
            </a:r>
            <a:r>
              <a:rPr lang="it-IT" sz="4800" i="1" dirty="0" err="1" smtClean="0"/>
              <a:t>neminem</a:t>
            </a:r>
            <a:r>
              <a:rPr lang="it-IT" sz="4800" i="1" dirty="0" smtClean="0"/>
              <a:t> </a:t>
            </a:r>
            <a:r>
              <a:rPr lang="it-IT" sz="4800" i="1" dirty="0" err="1" smtClean="0"/>
              <a:t>laedere</a:t>
            </a:r>
            <a:endParaRPr lang="it-IT" sz="4800" dirty="0"/>
          </a:p>
        </p:txBody>
      </p:sp>
      <p:sp>
        <p:nvSpPr>
          <p:cNvPr id="3" name="Segnaposto contenuto 2"/>
          <p:cNvSpPr>
            <a:spLocks noGrp="1"/>
          </p:cNvSpPr>
          <p:nvPr>
            <p:ph idx="1"/>
          </p:nvPr>
        </p:nvSpPr>
        <p:spPr>
          <a:xfrm>
            <a:off x="457200" y="1714489"/>
            <a:ext cx="8229600" cy="4610112"/>
          </a:xfrm>
        </p:spPr>
        <p:txBody>
          <a:bodyPr/>
          <a:lstStyle/>
          <a:p>
            <a:pPr marL="274320" indent="-274320" eaLnBrk="1" fontAlgn="auto" hangingPunct="1">
              <a:spcAft>
                <a:spcPts val="0"/>
              </a:spcAft>
              <a:buClr>
                <a:schemeClr val="accent3"/>
              </a:buClr>
              <a:buFont typeface="Wingdings 2"/>
              <a:buChar char=""/>
              <a:defRPr/>
            </a:pPr>
            <a:r>
              <a:rPr lang="it-IT" dirty="0" smtClean="0"/>
              <a:t>Applicazioni in giurisprudenza:</a:t>
            </a:r>
          </a:p>
          <a:p>
            <a:pPr marL="274320" indent="-274320" eaLnBrk="1" fontAlgn="auto" hangingPunct="1">
              <a:spcAft>
                <a:spcPts val="0"/>
              </a:spcAft>
              <a:buClr>
                <a:schemeClr val="accent3"/>
              </a:buClr>
              <a:buNone/>
              <a:defRPr/>
            </a:pPr>
            <a:r>
              <a:rPr lang="it-IT" i="1" dirty="0" smtClean="0"/>
              <a:t>"L 'appaltatore di lavori edili, nell'esecuzione della propria attività, in base al principio del "</a:t>
            </a:r>
            <a:r>
              <a:rPr lang="it-IT" i="1" dirty="0" err="1" smtClean="0"/>
              <a:t>neminem</a:t>
            </a:r>
            <a:r>
              <a:rPr lang="it-IT" i="1" dirty="0" smtClean="0"/>
              <a:t> </a:t>
            </a:r>
            <a:r>
              <a:rPr lang="it-IT" i="1" dirty="0" err="1" smtClean="0"/>
              <a:t>laedere</a:t>
            </a:r>
            <a:r>
              <a:rPr lang="it-IT" i="1" dirty="0" smtClean="0"/>
              <a:t>", deve osservare </a:t>
            </a:r>
            <a:r>
              <a:rPr lang="it-IT" b="1" i="1" u="sng" dirty="0" smtClean="0"/>
              <a:t>tutte le cautele </a:t>
            </a:r>
            <a:r>
              <a:rPr lang="it-IT" i="1" dirty="0" smtClean="0"/>
              <a:t>necessarie per evitare che non solo i propri dipendenti, ma </a:t>
            </a:r>
            <a:r>
              <a:rPr lang="it-IT" i="1" u="sng" dirty="0" smtClean="0"/>
              <a:t>anche i terzi</a:t>
            </a:r>
            <a:r>
              <a:rPr lang="it-IT" i="1" dirty="0" smtClean="0"/>
              <a:t>, riportino danni alla persona; tale obbligo non si limita al periodo di mera esecuzione delle opere appaltate, ma </a:t>
            </a:r>
            <a:r>
              <a:rPr lang="it-IT" i="1" u="sng" dirty="0" smtClean="0"/>
              <a:t>anche alla fase successiva</a:t>
            </a:r>
            <a:r>
              <a:rPr lang="it-IT" i="1" dirty="0" smtClean="0"/>
              <a:t>, qualora egli conservi il controllo della zona dei lavori, ma soprattutto si concretizza </a:t>
            </a:r>
            <a:r>
              <a:rPr lang="it-IT" i="1" u="sng" dirty="0" smtClean="0"/>
              <a:t>nell'obbligo di non lasciare senza custodia situazioni di grave pericolo</a:t>
            </a:r>
            <a:endParaRPr lang="it-IT" b="1" u="sng" dirty="0" smtClean="0"/>
          </a:p>
          <a:p>
            <a:endParaRPr lang="it-I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a:xfrm>
            <a:off x="395536" y="476672"/>
            <a:ext cx="8229600" cy="919163"/>
          </a:xfrm>
        </p:spPr>
        <p:txBody>
          <a:bodyPr/>
          <a:lstStyle/>
          <a:p>
            <a:pPr algn="ctr" eaLnBrk="1" hangingPunct="1"/>
            <a:r>
              <a:rPr lang="it-IT" dirty="0" smtClean="0"/>
              <a:t>Il principio di effettività</a:t>
            </a:r>
          </a:p>
        </p:txBody>
      </p:sp>
      <p:sp>
        <p:nvSpPr>
          <p:cNvPr id="3" name="Segnaposto contenuto 2"/>
          <p:cNvSpPr>
            <a:spLocks noGrp="1"/>
          </p:cNvSpPr>
          <p:nvPr>
            <p:ph idx="1"/>
          </p:nvPr>
        </p:nvSpPr>
        <p:spPr>
          <a:xfrm>
            <a:off x="467544" y="1916832"/>
            <a:ext cx="8229600" cy="3600400"/>
          </a:xfrm>
        </p:spPr>
        <p:txBody>
          <a:bodyPr>
            <a:normAutofit/>
          </a:bodyPr>
          <a:lstStyle/>
          <a:p>
            <a:pPr marL="274320" indent="-274320" algn="just" eaLnBrk="1" fontAlgn="auto" hangingPunct="1">
              <a:spcAft>
                <a:spcPts val="0"/>
              </a:spcAft>
              <a:buClr>
                <a:schemeClr val="accent3"/>
              </a:buClr>
              <a:buFont typeface="Wingdings 2"/>
              <a:buChar char=""/>
              <a:defRPr/>
            </a:pPr>
            <a:r>
              <a:rPr lang="it-IT" sz="2800" dirty="0" smtClean="0"/>
              <a:t>l'individuazione dei soggetti responsabili e dei relativi profili di colpa deve avvenire non in base all'astratta qualifica formale rivestita, ma in base alle </a:t>
            </a:r>
            <a:r>
              <a:rPr lang="it-IT" sz="2800" b="1" u="sng" dirty="0" smtClean="0"/>
              <a:t>funzioni in concreto esercitate</a:t>
            </a:r>
            <a:r>
              <a:rPr lang="it-IT" sz="2800" dirty="0" smtClean="0"/>
              <a:t> (datore di fatto, dirigente di fatto, ecc)</a:t>
            </a:r>
          </a:p>
          <a:p>
            <a:pPr marL="274320" indent="-274320" algn="just" eaLnBrk="1" fontAlgn="auto" hangingPunct="1">
              <a:spcAft>
                <a:spcPts val="0"/>
              </a:spcAft>
              <a:buClr>
                <a:schemeClr val="accent3"/>
              </a:buClr>
              <a:buFont typeface="Wingdings 2"/>
              <a:buChar char=""/>
              <a:defRPr/>
            </a:pPr>
            <a:r>
              <a:rPr lang="it-IT" sz="2800" dirty="0" smtClean="0"/>
              <a:t>Varie ed estese applicazioni giurisprudenziali (come per es. nell’individuare il </a:t>
            </a:r>
            <a:r>
              <a:rPr lang="it-IT" sz="2800" u="sng" dirty="0" smtClean="0"/>
              <a:t>preposto</a:t>
            </a:r>
            <a:r>
              <a:rPr lang="it-IT" sz="2800" dirty="0" smtClean="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67544" y="476672"/>
            <a:ext cx="8229600" cy="998984"/>
          </a:xfrm>
        </p:spPr>
        <p:txBody>
          <a:bodyPr/>
          <a:lstStyle/>
          <a:p>
            <a:pPr algn="ctr" eaLnBrk="1" hangingPunct="1"/>
            <a:r>
              <a:rPr lang="it-IT" dirty="0" smtClean="0"/>
              <a:t>Il principio di effettività</a:t>
            </a:r>
          </a:p>
        </p:txBody>
      </p:sp>
      <p:sp>
        <p:nvSpPr>
          <p:cNvPr id="3" name="Segnaposto contenuto 2"/>
          <p:cNvSpPr>
            <a:spLocks noGrp="1"/>
          </p:cNvSpPr>
          <p:nvPr>
            <p:ph idx="1"/>
          </p:nvPr>
        </p:nvSpPr>
        <p:spPr>
          <a:xfrm>
            <a:off x="457200" y="1700809"/>
            <a:ext cx="8229600" cy="4623792"/>
          </a:xfrm>
        </p:spPr>
        <p:txBody>
          <a:bodyPr/>
          <a:lstStyle/>
          <a:p>
            <a:pPr marL="274320" indent="-274320" algn="just" eaLnBrk="1" fontAlgn="auto" hangingPunct="1">
              <a:spcAft>
                <a:spcPts val="0"/>
              </a:spcAft>
              <a:buClr>
                <a:schemeClr val="accent3"/>
              </a:buClr>
              <a:buFont typeface="Wingdings 2"/>
              <a:buChar char=""/>
              <a:defRPr/>
            </a:pPr>
            <a:r>
              <a:rPr lang="it-IT" u="sng" dirty="0" smtClean="0"/>
              <a:t>Recepimento oggi nell’art. 299 </a:t>
            </a:r>
            <a:r>
              <a:rPr lang="it-IT" u="sng" dirty="0" err="1" smtClean="0"/>
              <a:t>d.lvo</a:t>
            </a:r>
            <a:r>
              <a:rPr lang="it-IT" u="sng" dirty="0" smtClean="0"/>
              <a:t> 81/08</a:t>
            </a:r>
            <a:r>
              <a:rPr lang="it-IT" dirty="0" smtClean="0"/>
              <a:t> che disciplina  l’</a:t>
            </a:r>
            <a:r>
              <a:rPr lang="it-IT" b="1" dirty="0" smtClean="0"/>
              <a:t>Esercizio di fatto di poteri direttivi“: </a:t>
            </a:r>
            <a:r>
              <a:rPr lang="it-IT" dirty="0" smtClean="0"/>
              <a:t> </a:t>
            </a:r>
            <a:r>
              <a:rPr lang="it-IT" i="1" dirty="0" smtClean="0"/>
              <a:t>"Le posizioni di garanzia relative ai soggetti di cui all'articolo 2, comma </a:t>
            </a:r>
            <a:r>
              <a:rPr lang="it-IT" dirty="0" smtClean="0"/>
              <a:t>1, </a:t>
            </a:r>
            <a:r>
              <a:rPr lang="it-IT" i="1" dirty="0" smtClean="0"/>
              <a:t>lettere b), d) ed e) (datore di </a:t>
            </a:r>
            <a:r>
              <a:rPr lang="it-IT" i="1" dirty="0" err="1" smtClean="0"/>
              <a:t>lav</a:t>
            </a:r>
            <a:r>
              <a:rPr lang="it-IT" i="1" dirty="0" smtClean="0"/>
              <a:t>., dirigente e preposto), gravano </a:t>
            </a:r>
            <a:r>
              <a:rPr lang="it-IT" b="1" i="1" u="sng" dirty="0" smtClean="0"/>
              <a:t>altresì</a:t>
            </a:r>
            <a:r>
              <a:rPr lang="it-IT" i="1" dirty="0" smtClean="0"/>
              <a:t> su colui il quale, pur sprovvisto di regolare investitura, eserciti in concreto i poteri giuridici riferiti a ciascuno dei soggetti ivi definiti". </a:t>
            </a:r>
            <a:r>
              <a:rPr lang="it-IT" dirty="0" smtClean="0"/>
              <a:t>(</a:t>
            </a:r>
            <a:r>
              <a:rPr lang="it-IT" u="sng" dirty="0" smtClean="0"/>
              <a:t>non è esclusa la responsabilità del titolare formale dell’obbligo</a:t>
            </a:r>
            <a:r>
              <a:rPr lang="it-IT" dirty="0" smtClean="0"/>
              <a:t>)</a:t>
            </a:r>
          </a:p>
          <a:p>
            <a:pPr marL="274320" indent="-274320" algn="just" eaLnBrk="1" fontAlgn="auto" hangingPunct="1">
              <a:spcAft>
                <a:spcPts val="0"/>
              </a:spcAft>
              <a:buClr>
                <a:schemeClr val="accent3"/>
              </a:buClr>
              <a:buFont typeface="Wingdings 2"/>
              <a:buChar char=""/>
              <a:defRPr/>
            </a:pPr>
            <a:r>
              <a:rPr lang="it-IT" dirty="0" smtClean="0"/>
              <a:t>Secondo parte della dottrina tale principio è estensibile ad altre figure (</a:t>
            </a:r>
            <a:r>
              <a:rPr lang="it-IT" dirty="0" err="1" smtClean="0"/>
              <a:t>resp</a:t>
            </a:r>
            <a:r>
              <a:rPr lang="it-IT" dirty="0" smtClean="0"/>
              <a:t>. Lavori, CSP, CSE)</a:t>
            </a:r>
          </a:p>
          <a:p>
            <a:endParaRPr lang="it-IT"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548680"/>
            <a:ext cx="8229600" cy="1143000"/>
          </a:xfrm>
        </p:spPr>
        <p:txBody>
          <a:bodyPr>
            <a:normAutofit fontScale="90000"/>
          </a:bodyPr>
          <a:lstStyle/>
          <a:p>
            <a:pPr algn="ctr" eaLnBrk="1" fontAlgn="auto" hangingPunct="1">
              <a:spcAft>
                <a:spcPts val="0"/>
              </a:spcAft>
              <a:defRPr/>
            </a:pPr>
            <a:r>
              <a:rPr lang="it-IT" dirty="0" smtClean="0"/>
              <a:t>Il principio della sicurezza in sé dell'ambiente di lavoro</a:t>
            </a:r>
            <a:endParaRPr lang="it-IT" dirty="0"/>
          </a:p>
        </p:txBody>
      </p:sp>
      <p:sp>
        <p:nvSpPr>
          <p:cNvPr id="3" name="Segnaposto contenuto 2"/>
          <p:cNvSpPr>
            <a:spLocks noGrp="1"/>
          </p:cNvSpPr>
          <p:nvPr>
            <p:ph idx="1"/>
          </p:nvPr>
        </p:nvSpPr>
        <p:spPr>
          <a:xfrm>
            <a:off x="457200" y="2204864"/>
            <a:ext cx="8229600" cy="4176464"/>
          </a:xfrm>
        </p:spPr>
        <p:txBody>
          <a:bodyPr>
            <a:normAutofit/>
          </a:bodyPr>
          <a:lstStyle/>
          <a:p>
            <a:pPr marL="274320" indent="-274320" algn="just" eaLnBrk="1" fontAlgn="auto" hangingPunct="1">
              <a:spcAft>
                <a:spcPts val="0"/>
              </a:spcAft>
              <a:buClr>
                <a:schemeClr val="accent3"/>
              </a:buClr>
              <a:buFont typeface="Wingdings 2"/>
              <a:buChar char=""/>
              <a:defRPr/>
            </a:pPr>
            <a:r>
              <a:rPr lang="it-IT" dirty="0" smtClean="0"/>
              <a:t>massima giurisprudenziale secondo cui </a:t>
            </a:r>
            <a:r>
              <a:rPr lang="it-IT" i="1" dirty="0" smtClean="0"/>
              <a:t>"</a:t>
            </a:r>
            <a:r>
              <a:rPr lang="it-IT" i="1" u="sng" dirty="0" smtClean="0"/>
              <a:t>Anche i terzi</a:t>
            </a:r>
            <a:r>
              <a:rPr lang="it-IT" i="1" dirty="0" smtClean="0"/>
              <a:t>, quando si trovino esposti ai pericoli derivanti da un’attività lavorativa da altri svolta nell'ambiente di lavoro, devono ritenersi destinatari delle misure di prevenzione. Sussiste, pertanto, un cosiddetto rischio aziendale connesso all'ambiente, che </a:t>
            </a:r>
            <a:r>
              <a:rPr lang="it-IT" i="1" u="sng" dirty="0" smtClean="0"/>
              <a:t>deve essere coperto da chi organizza il lavoro</a:t>
            </a:r>
            <a:r>
              <a:rPr lang="it-IT" i="1" dirty="0" smtClean="0"/>
              <a:t>”.</a:t>
            </a:r>
          </a:p>
          <a:p>
            <a:pPr marL="274320" indent="-274320" eaLnBrk="1" fontAlgn="auto" hangingPunct="1">
              <a:spcAft>
                <a:spcPts val="0"/>
              </a:spcAft>
              <a:buClr>
                <a:schemeClr val="accent3"/>
              </a:buClr>
              <a:buNone/>
              <a:defRPr/>
            </a:pPr>
            <a:endParaRPr lang="it-IT" dirty="0" smtClean="0"/>
          </a:p>
          <a:p>
            <a:pPr marL="274320" indent="-274320" eaLnBrk="1" fontAlgn="auto" hangingPunct="1">
              <a:spcAft>
                <a:spcPts val="0"/>
              </a:spcAft>
              <a:buClr>
                <a:schemeClr val="accent3"/>
              </a:buClr>
              <a:buNone/>
              <a:defRPr/>
            </a:pPr>
            <a:r>
              <a:rPr lang="it-IT" dirty="0" smtClean="0"/>
              <a:t>									….</a:t>
            </a:r>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548680"/>
            <a:ext cx="8229600" cy="795114"/>
          </a:xfrm>
        </p:spPr>
        <p:txBody>
          <a:bodyPr/>
          <a:lstStyle/>
          <a:p>
            <a:r>
              <a:rPr lang="it-IT" sz="3600" dirty="0" err="1" smtClean="0"/>
              <a:t>…segue</a:t>
            </a:r>
            <a:endParaRPr lang="it-IT" sz="3600" dirty="0"/>
          </a:p>
        </p:txBody>
      </p:sp>
      <p:sp>
        <p:nvSpPr>
          <p:cNvPr id="3" name="Segnaposto contenuto 2"/>
          <p:cNvSpPr>
            <a:spLocks noGrp="1"/>
          </p:cNvSpPr>
          <p:nvPr>
            <p:ph idx="1"/>
          </p:nvPr>
        </p:nvSpPr>
        <p:spPr>
          <a:xfrm>
            <a:off x="467544" y="1844824"/>
            <a:ext cx="8229600" cy="3960441"/>
          </a:xfrm>
        </p:spPr>
        <p:txBody>
          <a:bodyPr/>
          <a:lstStyle/>
          <a:p>
            <a:pPr marL="274320" indent="-274320" eaLnBrk="1" fontAlgn="auto" hangingPunct="1">
              <a:spcAft>
                <a:spcPts val="0"/>
              </a:spcAft>
              <a:buClr>
                <a:schemeClr val="accent3"/>
              </a:buClr>
              <a:buFont typeface="Wingdings 2"/>
              <a:buChar char=""/>
              <a:defRPr/>
            </a:pPr>
            <a:r>
              <a:rPr lang="it-IT" sz="2800" b="1" u="sng" dirty="0" smtClean="0"/>
              <a:t>Ambiente di lavoro</a:t>
            </a:r>
            <a:r>
              <a:rPr lang="it-IT" sz="2800" b="1" dirty="0" smtClean="0"/>
              <a:t> </a:t>
            </a:r>
            <a:r>
              <a:rPr lang="it-IT" sz="2800" dirty="0" smtClean="0"/>
              <a:t>inteso</a:t>
            </a:r>
            <a:r>
              <a:rPr lang="it-IT" sz="2800" b="1" dirty="0" smtClean="0"/>
              <a:t> </a:t>
            </a:r>
            <a:r>
              <a:rPr lang="it-IT" sz="2800" dirty="0" smtClean="0"/>
              <a:t>in senso ampio:</a:t>
            </a:r>
          </a:p>
          <a:p>
            <a:pPr marL="640080" lvl="1" indent="-246888" algn="just" eaLnBrk="1" fontAlgn="auto" hangingPunct="1">
              <a:spcAft>
                <a:spcPts val="0"/>
              </a:spcAft>
              <a:buFont typeface="Wingdings 2"/>
              <a:buNone/>
              <a:defRPr/>
            </a:pPr>
            <a:r>
              <a:rPr lang="it-IT" sz="2400" i="1" dirty="0" smtClean="0"/>
              <a:t>"</a:t>
            </a:r>
            <a:r>
              <a:rPr lang="it-IT" sz="2400" i="1" u="sng" dirty="0" smtClean="0"/>
              <a:t>tutto il luogo o lo spazio in cui l’attività lavorativa si sviluppa</a:t>
            </a:r>
            <a:r>
              <a:rPr lang="it-IT" sz="2400" i="1" dirty="0" smtClean="0"/>
              <a:t> ed in cui, indipendentemente dall'attualità dell'attività, coloro che siano autorizzati ad accedere nel cantiere e coloro che vi accedano per ragioni connesse all'attività lavorativa, possono recarsi o sostare </a:t>
            </a:r>
            <a:r>
              <a:rPr lang="it-IT" sz="2400" i="1" u="sng" dirty="0" smtClean="0"/>
              <a:t>anche in momenti di pausa, riposo o sospensione del lavoro</a:t>
            </a:r>
            <a:r>
              <a:rPr lang="it-IT" sz="2400" i="1" dirty="0" smtClean="0"/>
              <a:t>"</a:t>
            </a:r>
            <a:endParaRPr lang="it-IT" sz="2400" dirty="0" smtClean="0"/>
          </a:p>
          <a:p>
            <a:endParaRPr lang="it-IT"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67544" y="764704"/>
            <a:ext cx="8229600" cy="1143000"/>
          </a:xfrm>
        </p:spPr>
        <p:txBody>
          <a:bodyPr>
            <a:normAutofit fontScale="90000"/>
          </a:bodyPr>
          <a:lstStyle/>
          <a:p>
            <a:pPr algn="ctr" eaLnBrk="1" fontAlgn="auto" hangingPunct="1">
              <a:spcAft>
                <a:spcPts val="0"/>
              </a:spcAft>
              <a:defRPr/>
            </a:pPr>
            <a:r>
              <a:rPr lang="it-IT" dirty="0" smtClean="0"/>
              <a:t>Il principio della sicurezza in sé dell'ambiente di lavoro</a:t>
            </a:r>
            <a:endParaRPr lang="it-IT" dirty="0"/>
          </a:p>
        </p:txBody>
      </p:sp>
      <p:sp>
        <p:nvSpPr>
          <p:cNvPr id="3" name="Segnaposto contenuto 2"/>
          <p:cNvSpPr>
            <a:spLocks noGrp="1"/>
          </p:cNvSpPr>
          <p:nvPr>
            <p:ph idx="1"/>
          </p:nvPr>
        </p:nvSpPr>
        <p:spPr>
          <a:xfrm>
            <a:off x="457200" y="2492896"/>
            <a:ext cx="8229600" cy="4079354"/>
          </a:xfrm>
        </p:spPr>
        <p:txBody>
          <a:bodyPr>
            <a:normAutofit/>
          </a:bodyPr>
          <a:lstStyle/>
          <a:p>
            <a:pPr marL="274320" indent="-274320" eaLnBrk="1" fontAlgn="auto" hangingPunct="1">
              <a:spcAft>
                <a:spcPts val="0"/>
              </a:spcAft>
              <a:buClr>
                <a:schemeClr val="accent3"/>
              </a:buClr>
              <a:buFont typeface="Wingdings 2"/>
              <a:buChar char=""/>
              <a:defRPr/>
            </a:pPr>
            <a:r>
              <a:rPr lang="it-IT" dirty="0" smtClean="0"/>
              <a:t>Recepimento nell’art. 20 </a:t>
            </a:r>
            <a:r>
              <a:rPr lang="it-IT" dirty="0" err="1" smtClean="0"/>
              <a:t>D.lvo</a:t>
            </a:r>
            <a:r>
              <a:rPr lang="it-IT" dirty="0" smtClean="0"/>
              <a:t> 81/08: </a:t>
            </a:r>
            <a:r>
              <a:rPr lang="it-IT" i="1" dirty="0" smtClean="0"/>
              <a:t>Ogni </a:t>
            </a:r>
            <a:r>
              <a:rPr lang="it-IT" i="1" u="sng" dirty="0" smtClean="0"/>
              <a:t>lavoratore</a:t>
            </a:r>
            <a:r>
              <a:rPr lang="it-IT" i="1" dirty="0" smtClean="0"/>
              <a:t> deve prendersi cura della </a:t>
            </a:r>
            <a:r>
              <a:rPr lang="it-IT" i="1" u="sng" dirty="0" smtClean="0"/>
              <a:t>propria salute e sicurezza </a:t>
            </a:r>
            <a:r>
              <a:rPr lang="it-IT" i="1" dirty="0" smtClean="0"/>
              <a:t>e di quella </a:t>
            </a:r>
            <a:r>
              <a:rPr lang="it-IT" b="1" i="1" u="sng" dirty="0" smtClean="0"/>
              <a:t>delle altre persone presenti sul luogo di lavoro</a:t>
            </a:r>
            <a:r>
              <a:rPr lang="it-IT" i="1" dirty="0" smtClean="0"/>
              <a:t>, su cui ricadono gli effetti delle sue azioni o omissioni, conformemente alla sua formazione, alle istruzioni e ai mezzi forniti dal datore di lavoro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764704"/>
            <a:ext cx="8229600" cy="990600"/>
          </a:xfrm>
        </p:spPr>
        <p:txBody>
          <a:bodyPr>
            <a:normAutofit fontScale="90000"/>
          </a:bodyPr>
          <a:lstStyle/>
          <a:p>
            <a:pPr algn="ctr"/>
            <a:r>
              <a:rPr lang="it-IT" dirty="0" smtClean="0"/>
              <a:t>Sicurezza in sé </a:t>
            </a:r>
            <a:br>
              <a:rPr lang="it-IT" dirty="0" smtClean="0"/>
            </a:br>
            <a:r>
              <a:rPr lang="it-IT" dirty="0" smtClean="0"/>
              <a:t>dell’ambiente di lavoro</a:t>
            </a:r>
            <a:endParaRPr lang="it-IT" dirty="0"/>
          </a:p>
        </p:txBody>
      </p:sp>
      <p:sp>
        <p:nvSpPr>
          <p:cNvPr id="3" name="Segnaposto contenuto 2"/>
          <p:cNvSpPr>
            <a:spLocks noGrp="1"/>
          </p:cNvSpPr>
          <p:nvPr>
            <p:ph idx="1"/>
          </p:nvPr>
        </p:nvSpPr>
        <p:spPr>
          <a:xfrm>
            <a:off x="457200" y="2204864"/>
            <a:ext cx="8229600" cy="3600400"/>
          </a:xfrm>
        </p:spPr>
        <p:txBody>
          <a:bodyPr/>
          <a:lstStyle/>
          <a:p>
            <a:r>
              <a:rPr lang="it-IT" dirty="0" smtClean="0"/>
              <a:t>Giurisprudenza pacifica: </a:t>
            </a:r>
            <a:r>
              <a:rPr lang="it-IT" i="1" dirty="0" smtClean="0"/>
              <a:t>"Le norme per la prevenzione degli infortuni sul lavoro non sono poste esclusivamente a tutela della vita e dell'incolumità dei lavoratori inseriti nel ciclo produttivo o nel processo costruttivo dell'impresa, bensì </a:t>
            </a:r>
            <a:r>
              <a:rPr lang="it-IT" i="1" u="sng" dirty="0" smtClean="0"/>
              <a:t>a tutela della sicurezza di chiunque possa essere esposto a pericolo dallo svolgimento dell'attività</a:t>
            </a:r>
            <a:r>
              <a:rPr lang="it-IT" i="1" dirty="0" smtClean="0"/>
              <a:t>, nel cui ambito le norme stesse spiegano validità ed efficacia”</a:t>
            </a:r>
            <a:endParaRPr lang="it-IT" dirty="0" smtClean="0"/>
          </a:p>
          <a:p>
            <a:endParaRPr lang="it-IT"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63" y="357188"/>
            <a:ext cx="8229600" cy="1143000"/>
          </a:xfrm>
        </p:spPr>
        <p:txBody>
          <a:bodyPr>
            <a:normAutofit fontScale="90000"/>
          </a:bodyPr>
          <a:lstStyle/>
          <a:p>
            <a:pPr algn="ctr" eaLnBrk="1" fontAlgn="auto" hangingPunct="1">
              <a:spcAft>
                <a:spcPts val="0"/>
              </a:spcAft>
              <a:defRPr/>
            </a:pPr>
            <a:r>
              <a:rPr lang="it-IT" dirty="0" smtClean="0"/>
              <a:t>Il principio di protezione oggettiva </a:t>
            </a:r>
            <a:br>
              <a:rPr lang="it-IT" dirty="0" smtClean="0"/>
            </a:br>
            <a:endParaRPr lang="it-IT" dirty="0"/>
          </a:p>
        </p:txBody>
      </p:sp>
      <p:sp>
        <p:nvSpPr>
          <p:cNvPr id="3" name="Segnaposto contenuto 2"/>
          <p:cNvSpPr>
            <a:spLocks noGrp="1"/>
          </p:cNvSpPr>
          <p:nvPr>
            <p:ph idx="1"/>
          </p:nvPr>
        </p:nvSpPr>
        <p:spPr>
          <a:xfrm>
            <a:off x="457200" y="1000125"/>
            <a:ext cx="8229600" cy="5857875"/>
          </a:xfrm>
        </p:spPr>
        <p:txBody>
          <a:bodyPr>
            <a:normAutofit lnSpcReduction="10000"/>
          </a:bodyPr>
          <a:lstStyle/>
          <a:p>
            <a:pPr marL="274320" indent="-274320" eaLnBrk="1" fontAlgn="auto" hangingPunct="1">
              <a:spcAft>
                <a:spcPts val="0"/>
              </a:spcAft>
              <a:buClr>
                <a:schemeClr val="accent3"/>
              </a:buClr>
              <a:buFont typeface="Wingdings 2"/>
              <a:buChar char=""/>
              <a:defRPr/>
            </a:pPr>
            <a:r>
              <a:rPr lang="it-IT" dirty="0" smtClean="0"/>
              <a:t>è fondato sull'assunto per il quale </a:t>
            </a:r>
            <a:r>
              <a:rPr lang="it-IT" i="1" dirty="0" smtClean="0"/>
              <a:t>"la normativa antinfortunistica mira a salvaguardare l'incolumità del lavoratore non soltanto dai rischi derivanti da accidenti o fatalità ma anche da quelli che possono scaturire da </a:t>
            </a:r>
            <a:r>
              <a:rPr lang="it-IT" b="1" i="1" u="sng" dirty="0" smtClean="0"/>
              <a:t>sue stesse avventatezze, negligenze e disattenzioni</a:t>
            </a:r>
            <a:r>
              <a:rPr lang="it-IT" i="1" dirty="0" smtClean="0"/>
              <a:t>, </a:t>
            </a:r>
            <a:r>
              <a:rPr lang="it-IT" i="1" u="sng" dirty="0" smtClean="0"/>
              <a:t>purché</a:t>
            </a:r>
            <a:r>
              <a:rPr lang="it-IT" i="1" dirty="0" smtClean="0"/>
              <a:t> normalmente connesse all'attività lavorativa, cioè </a:t>
            </a:r>
            <a:r>
              <a:rPr lang="it-IT" i="1" u="sng" dirty="0" smtClean="0"/>
              <a:t>non abnormi </a:t>
            </a:r>
            <a:r>
              <a:rPr lang="it-IT" i="1" dirty="0" smtClean="0"/>
              <a:t>e non esorbitanti dal procedimento di lavoro”</a:t>
            </a:r>
          </a:p>
          <a:p>
            <a:pPr marL="274320" indent="-274320" eaLnBrk="1" fontAlgn="auto" hangingPunct="1">
              <a:spcAft>
                <a:spcPts val="0"/>
              </a:spcAft>
              <a:buClr>
                <a:schemeClr val="accent3"/>
              </a:buClr>
              <a:buFont typeface="Wingdings 2"/>
              <a:buChar char=""/>
              <a:defRPr/>
            </a:pPr>
            <a:r>
              <a:rPr lang="it-IT" dirty="0" smtClean="0"/>
              <a:t>Ma anche in caso di comportamento abnorme del lavoratore nessuna efficacia causale esclusiva, per escludere la responsabilità del datore di lavoro, può essere attribuita al comportamento del lavoratore infortunato nel caso di </a:t>
            </a:r>
            <a:r>
              <a:rPr lang="it-IT" b="1" u="sng" dirty="0" smtClean="0"/>
              <a:t>assenza o inidoneità delle misure di prevenzione.</a:t>
            </a:r>
            <a:endParaRPr lang="it-IT" dirty="0" smtClean="0"/>
          </a:p>
          <a:p>
            <a:pPr marL="274320" indent="-274320" eaLnBrk="1" fontAlgn="auto" hangingPunct="1">
              <a:spcAft>
                <a:spcPts val="0"/>
              </a:spcAft>
              <a:buClr>
                <a:schemeClr val="accent3"/>
              </a:buClr>
              <a:buFont typeface="Wingdings 2"/>
              <a:buChar char=""/>
              <a:defRPr/>
            </a:pPr>
            <a:r>
              <a:rPr lang="it-IT" b="1" u="sng" dirty="0" smtClean="0"/>
              <a:t>Una specificazione legislativa è nel nuovo art. 18 </a:t>
            </a:r>
            <a:r>
              <a:rPr lang="it-IT" b="1" u="sng" dirty="0" err="1" smtClean="0"/>
              <a:t>co</a:t>
            </a:r>
            <a:r>
              <a:rPr lang="it-IT" b="1" u="sng" dirty="0" smtClean="0"/>
              <a:t> 3 bis </a:t>
            </a:r>
            <a:r>
              <a:rPr lang="it-IT" b="1" u="sng" dirty="0" err="1" smtClean="0"/>
              <a:t>d.lvo</a:t>
            </a:r>
            <a:r>
              <a:rPr lang="it-IT" b="1" u="sng" dirty="0" smtClean="0"/>
              <a:t> 81/08</a:t>
            </a:r>
            <a:r>
              <a:rPr lang="it-IT" dirty="0" smtClean="0"/>
              <a:t> quanto alla </a:t>
            </a:r>
            <a:r>
              <a:rPr lang="it-IT" u="sng" dirty="0" smtClean="0"/>
              <a:t>colpa in vigilando</a:t>
            </a:r>
            <a:endParaRPr lang="it-IT" b="1" u="sng"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1"/>
          <p:cNvSpPr>
            <a:spLocks noGrp="1"/>
          </p:cNvSpPr>
          <p:nvPr>
            <p:ph type="title"/>
          </p:nvPr>
        </p:nvSpPr>
        <p:spPr>
          <a:xfrm>
            <a:off x="395536" y="620688"/>
            <a:ext cx="8229600" cy="1143000"/>
          </a:xfrm>
        </p:spPr>
        <p:txBody>
          <a:bodyPr>
            <a:normAutofit fontScale="90000"/>
          </a:bodyPr>
          <a:lstStyle/>
          <a:p>
            <a:pPr algn="ctr" eaLnBrk="1" hangingPunct="1"/>
            <a:r>
              <a:rPr lang="it-IT" sz="4000" dirty="0" smtClean="0"/>
              <a:t>Il principio della MSTF (Massima Sicurezza Tecnologicamente Fattibile)</a:t>
            </a:r>
          </a:p>
        </p:txBody>
      </p:sp>
      <p:sp>
        <p:nvSpPr>
          <p:cNvPr id="29699" name="Segnaposto contenuto 2"/>
          <p:cNvSpPr>
            <a:spLocks noGrp="1"/>
          </p:cNvSpPr>
          <p:nvPr>
            <p:ph idx="1"/>
          </p:nvPr>
        </p:nvSpPr>
        <p:spPr>
          <a:xfrm>
            <a:off x="395536" y="2132856"/>
            <a:ext cx="8229600" cy="3946177"/>
          </a:xfrm>
        </p:spPr>
        <p:txBody>
          <a:bodyPr>
            <a:normAutofit/>
          </a:bodyPr>
          <a:lstStyle/>
          <a:p>
            <a:pPr eaLnBrk="1" hangingPunct="1"/>
            <a:r>
              <a:rPr lang="it-IT" sz="2800" b="1" u="sng" dirty="0" smtClean="0"/>
              <a:t>art. 2, </a:t>
            </a:r>
            <a:r>
              <a:rPr lang="it-IT" sz="2800" b="1" u="sng" dirty="0" err="1" smtClean="0"/>
              <a:t>co</a:t>
            </a:r>
            <a:r>
              <a:rPr lang="it-IT" sz="2800" b="1" u="sng" dirty="0" smtClean="0"/>
              <a:t>. 1, lett. n), del </a:t>
            </a:r>
            <a:r>
              <a:rPr lang="it-IT" sz="2800" b="1" u="sng" dirty="0" err="1" smtClean="0"/>
              <a:t>D.Lgs.</a:t>
            </a:r>
            <a:r>
              <a:rPr lang="it-IT" sz="2800" b="1" u="sng" dirty="0" smtClean="0"/>
              <a:t> n. 81/2008 </a:t>
            </a:r>
            <a:r>
              <a:rPr lang="it-IT" sz="2800" dirty="0" smtClean="0"/>
              <a:t>che, nel definire la "prevenzione", precisa che è tale </a:t>
            </a:r>
            <a:r>
              <a:rPr lang="it-IT" sz="2800" i="1" dirty="0" smtClean="0"/>
              <a:t>"il complesso delle disposizioni o misure necessarie anche </a:t>
            </a:r>
            <a:r>
              <a:rPr lang="it-IT" sz="2800" i="1" u="sng" dirty="0" smtClean="0"/>
              <a:t>secondo la particolarità del lavoro, l'esperienza e la tecnica,</a:t>
            </a:r>
            <a:r>
              <a:rPr lang="it-IT" sz="2800" i="1" dirty="0" smtClean="0"/>
              <a:t> per evitare o diminuire i rischi professionali nel rispetto della salute della popolazione e dell'integrità' dell'ambiente esterno". </a:t>
            </a:r>
            <a:endParaRPr lang="it-IT" sz="28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60648"/>
            <a:ext cx="8229600" cy="1143000"/>
          </a:xfrm>
        </p:spPr>
        <p:txBody>
          <a:bodyPr/>
          <a:lstStyle/>
          <a:p>
            <a:pPr algn="ctr"/>
            <a:r>
              <a:rPr lang="it-IT" dirty="0" smtClean="0"/>
              <a:t>MSTF</a:t>
            </a:r>
            <a:endParaRPr lang="it-IT" dirty="0"/>
          </a:p>
        </p:txBody>
      </p:sp>
      <p:sp>
        <p:nvSpPr>
          <p:cNvPr id="3" name="Segnaposto contenuto 2"/>
          <p:cNvSpPr>
            <a:spLocks noGrp="1"/>
          </p:cNvSpPr>
          <p:nvPr>
            <p:ph idx="1"/>
          </p:nvPr>
        </p:nvSpPr>
        <p:spPr>
          <a:xfrm>
            <a:off x="467544" y="1556792"/>
            <a:ext cx="8229600" cy="4896544"/>
          </a:xfrm>
        </p:spPr>
        <p:txBody>
          <a:bodyPr>
            <a:normAutofit fontScale="92500"/>
          </a:bodyPr>
          <a:lstStyle/>
          <a:p>
            <a:r>
              <a:rPr lang="it-IT" sz="2800" b="1" u="sng" dirty="0" smtClean="0"/>
              <a:t>art. 9 </a:t>
            </a:r>
            <a:r>
              <a:rPr lang="it-IT" sz="2800" dirty="0" smtClean="0"/>
              <a:t>che affida a ISPESL, INAIL ed IPSEMA per la prima volta la cosiddetta attività di consulenza istituzionale che, come recita il testo normativo (comma secondo, lett. c) consiste nella </a:t>
            </a:r>
            <a:r>
              <a:rPr lang="it-IT" sz="2800" i="1" dirty="0" smtClean="0"/>
              <a:t>"</a:t>
            </a:r>
            <a:r>
              <a:rPr lang="it-IT" sz="2800" i="1" u="sng" dirty="0" smtClean="0"/>
              <a:t>consulenza alle aziende</a:t>
            </a:r>
            <a:r>
              <a:rPr lang="it-IT" sz="2800" i="1" dirty="0" smtClean="0"/>
              <a:t>, in particolare alle medie, piccole e micro imprese, anche attraverso forme di sostegno tecnico e specialistico finalizzate sia al suggerimento dei più adatti mezzi, strumenti e metodi operativi, efficaci alla riduzione dei livelli di rischiosità in materia di salute e sicurezza sul lavoro, </a:t>
            </a:r>
            <a:r>
              <a:rPr lang="it-IT" sz="2800" i="1" u="sng" dirty="0" smtClean="0"/>
              <a:t>sia all'individuazione degli elementi di innovazione tecnologica in materia con finalità </a:t>
            </a:r>
            <a:r>
              <a:rPr lang="it-IT" sz="2800" i="1" u="sng" dirty="0" err="1" smtClean="0"/>
              <a:t>prevenzionali</a:t>
            </a:r>
            <a:r>
              <a:rPr lang="it-IT" sz="2800" i="1" u="sng" dirty="0" smtClean="0"/>
              <a:t>,</a:t>
            </a:r>
            <a:endParaRPr lang="it-IT" sz="2800" dirty="0" smtClean="0"/>
          </a:p>
          <a:p>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title"/>
          </p:nvPr>
        </p:nvSpPr>
        <p:spPr>
          <a:xfrm>
            <a:off x="714348" y="642918"/>
            <a:ext cx="5643575" cy="1143000"/>
          </a:xfrm>
        </p:spPr>
        <p:txBody>
          <a:bodyPr>
            <a:normAutofit fontScale="90000"/>
          </a:bodyPr>
          <a:lstStyle/>
          <a:p>
            <a:pPr eaLnBrk="1" hangingPunct="1"/>
            <a:r>
              <a:rPr lang="it-IT" sz="4400" dirty="0" smtClean="0"/>
              <a:t>Ambito di applicazione</a:t>
            </a:r>
            <a:br>
              <a:rPr lang="it-IT" sz="4400" dirty="0" smtClean="0"/>
            </a:br>
            <a:r>
              <a:rPr lang="it-IT" sz="4400" dirty="0" smtClean="0"/>
              <a:t>del D. </a:t>
            </a:r>
            <a:r>
              <a:rPr lang="it-IT" sz="4400" dirty="0" err="1" smtClean="0"/>
              <a:t>Lvo</a:t>
            </a:r>
            <a:r>
              <a:rPr lang="it-IT" sz="4400" dirty="0" smtClean="0"/>
              <a:t> 81/08</a:t>
            </a:r>
          </a:p>
        </p:txBody>
      </p:sp>
      <p:sp>
        <p:nvSpPr>
          <p:cNvPr id="4099" name="Segnaposto contenuto 2"/>
          <p:cNvSpPr>
            <a:spLocks noGrp="1"/>
          </p:cNvSpPr>
          <p:nvPr>
            <p:ph idx="1"/>
          </p:nvPr>
        </p:nvSpPr>
        <p:spPr>
          <a:xfrm>
            <a:off x="457200" y="2143125"/>
            <a:ext cx="8229600" cy="4429125"/>
          </a:xfrm>
        </p:spPr>
        <p:txBody>
          <a:bodyPr/>
          <a:lstStyle/>
          <a:p>
            <a:pPr eaLnBrk="1" hangingPunct="1"/>
            <a:r>
              <a:rPr lang="it-IT" sz="2800" b="1" dirty="0" smtClean="0"/>
              <a:t>Tutti i settori, tutte le lavoratrici e tutti i lavoratori</a:t>
            </a:r>
          </a:p>
          <a:p>
            <a:pPr eaLnBrk="1" hangingPunct="1"/>
            <a:r>
              <a:rPr lang="it-IT" sz="2800" dirty="0" smtClean="0"/>
              <a:t>Particolare attenzione </a:t>
            </a:r>
          </a:p>
          <a:p>
            <a:pPr lvl="1" eaLnBrk="1" hangingPunct="1"/>
            <a:r>
              <a:rPr lang="it-IT" sz="2800" dirty="0" smtClean="0"/>
              <a:t>ad alcune </a:t>
            </a:r>
            <a:r>
              <a:rPr lang="it-IT" sz="2800" b="1" dirty="0" smtClean="0"/>
              <a:t>categorie di lavoratori</a:t>
            </a:r>
            <a:r>
              <a:rPr lang="it-IT" sz="2800" dirty="0" smtClean="0"/>
              <a:t>: giovani, extracomunitari, lavoratori avviati con contratti di somministrazione, ecc.</a:t>
            </a:r>
          </a:p>
          <a:p>
            <a:pPr lvl="1" eaLnBrk="1" hangingPunct="1"/>
            <a:r>
              <a:rPr lang="it-IT" sz="2800" dirty="0" smtClean="0"/>
              <a:t>e ad alcune </a:t>
            </a:r>
            <a:r>
              <a:rPr lang="it-IT" sz="2800" b="1" dirty="0" smtClean="0"/>
              <a:t>lavorazioni</a:t>
            </a:r>
            <a:r>
              <a:rPr lang="it-IT" sz="2800" dirty="0" smtClean="0"/>
              <a:t> considerate più pericolose (es. </a:t>
            </a:r>
            <a:r>
              <a:rPr lang="it-IT" sz="2800" u="sng" dirty="0" smtClean="0"/>
              <a:t>cantieri</a:t>
            </a:r>
            <a:r>
              <a:rPr lang="it-IT" sz="2800" dirty="0" smtClean="0"/>
              <a:t>)</a:t>
            </a:r>
          </a:p>
          <a:p>
            <a:pPr eaLnBrk="1" hangingPunct="1">
              <a:buFont typeface="Wingdings 2" pitchFamily="18" charset="2"/>
              <a:buNone/>
            </a:pPr>
            <a:endParaRPr lang="it-IT" dirty="0" smtClean="0"/>
          </a:p>
        </p:txBody>
      </p:sp>
      <p:pic>
        <p:nvPicPr>
          <p:cNvPr id="4100" name="Picture 2" descr="http://t1.gstatic.com/images?q=tbn:RbN9pHFAK0djEM:http://www.naiche.it/images/rockefeller-lavoro.jpg">
            <a:hlinkClick r:id="rId2"/>
          </p:cNvPr>
          <p:cNvPicPr>
            <a:picLocks noChangeAspect="1" noChangeArrowheads="1"/>
          </p:cNvPicPr>
          <p:nvPr/>
        </p:nvPicPr>
        <p:blipFill>
          <a:blip r:embed="rId3" cstate="print"/>
          <a:srcRect/>
          <a:stretch>
            <a:fillRect/>
          </a:stretch>
        </p:blipFill>
        <p:spPr bwMode="auto">
          <a:xfrm>
            <a:off x="6286512" y="327721"/>
            <a:ext cx="2686038" cy="16153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
          <p:cNvSpPr>
            <a:spLocks noGrp="1"/>
          </p:cNvSpPr>
          <p:nvPr>
            <p:ph type="title"/>
          </p:nvPr>
        </p:nvSpPr>
        <p:spPr>
          <a:xfrm>
            <a:off x="395536" y="908720"/>
            <a:ext cx="8229600" cy="1143000"/>
          </a:xfrm>
        </p:spPr>
        <p:txBody>
          <a:bodyPr>
            <a:normAutofit fontScale="90000"/>
          </a:bodyPr>
          <a:lstStyle/>
          <a:p>
            <a:pPr algn="ctr" eaLnBrk="1" hangingPunct="1"/>
            <a:r>
              <a:rPr lang="it-IT" sz="3600" dirty="0" smtClean="0"/>
              <a:t>Il principio della non interruzione temporale della </a:t>
            </a:r>
            <a:r>
              <a:rPr lang="it-IT" sz="3200" dirty="0" smtClean="0"/>
              <a:t>sicurezza</a:t>
            </a:r>
            <a:r>
              <a:rPr lang="it-IT" sz="3600" dirty="0" smtClean="0"/>
              <a:t> e irrilevanza della pluralità dei luoghi di lavoro</a:t>
            </a:r>
          </a:p>
        </p:txBody>
      </p:sp>
      <p:sp>
        <p:nvSpPr>
          <p:cNvPr id="3" name="Segnaposto contenuto 2"/>
          <p:cNvSpPr>
            <a:spLocks noGrp="1"/>
          </p:cNvSpPr>
          <p:nvPr>
            <p:ph idx="1"/>
          </p:nvPr>
        </p:nvSpPr>
        <p:spPr>
          <a:xfrm>
            <a:off x="467544" y="2348880"/>
            <a:ext cx="8229600" cy="4163342"/>
          </a:xfrm>
        </p:spPr>
        <p:txBody>
          <a:bodyPr>
            <a:normAutofit/>
          </a:bodyPr>
          <a:lstStyle/>
          <a:p>
            <a:pPr marL="274320" indent="-274320" algn="just" eaLnBrk="1" fontAlgn="auto" hangingPunct="1">
              <a:spcAft>
                <a:spcPts val="0"/>
              </a:spcAft>
              <a:buClr>
                <a:schemeClr val="accent3"/>
              </a:buClr>
              <a:buFont typeface="Wingdings 2"/>
              <a:buChar char=""/>
              <a:defRPr/>
            </a:pPr>
            <a:r>
              <a:rPr lang="it-IT" sz="2800" dirty="0" smtClean="0"/>
              <a:t>si è affermata la </a:t>
            </a:r>
            <a:r>
              <a:rPr lang="it-IT" sz="2800" u="sng" dirty="0" smtClean="0"/>
              <a:t>responsabilità penale del dirigente</a:t>
            </a:r>
            <a:r>
              <a:rPr lang="it-IT" sz="2800" dirty="0" smtClean="0"/>
              <a:t> incaricato di assicurare contemporaneamente la prevenzione infortuni in </a:t>
            </a:r>
            <a:r>
              <a:rPr lang="it-IT" sz="2800" u="sng" dirty="0" smtClean="0"/>
              <a:t>due distinti luoghi di lavoro</a:t>
            </a:r>
            <a:r>
              <a:rPr lang="it-IT" sz="2800" dirty="0" smtClean="0"/>
              <a:t>, il quale - pur avendo constatato l'impossibilità di adempiere adeguatamente al duplice incarico ricevuto - non si era astenuto dal porre in essere un'attività che gli impediva di garantire la sicurezza del lavoro .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476672"/>
            <a:ext cx="8229600" cy="1143000"/>
          </a:xfrm>
        </p:spPr>
        <p:txBody>
          <a:bodyPr>
            <a:normAutofit fontScale="90000"/>
          </a:bodyPr>
          <a:lstStyle/>
          <a:p>
            <a:pPr algn="ctr"/>
            <a:r>
              <a:rPr lang="it-IT" sz="4400" dirty="0" smtClean="0"/>
              <a:t>Principio della non interruzione temporale</a:t>
            </a:r>
            <a:endParaRPr lang="it-IT" sz="4400" dirty="0"/>
          </a:p>
        </p:txBody>
      </p:sp>
      <p:sp>
        <p:nvSpPr>
          <p:cNvPr id="3" name="Segnaposto contenuto 2"/>
          <p:cNvSpPr>
            <a:spLocks noGrp="1"/>
          </p:cNvSpPr>
          <p:nvPr>
            <p:ph idx="1"/>
          </p:nvPr>
        </p:nvSpPr>
        <p:spPr>
          <a:xfrm>
            <a:off x="457200" y="1772816"/>
            <a:ext cx="8229600" cy="4824535"/>
          </a:xfrm>
        </p:spPr>
        <p:txBody>
          <a:bodyPr>
            <a:normAutofit/>
          </a:bodyPr>
          <a:lstStyle/>
          <a:p>
            <a:r>
              <a:rPr lang="it-IT" dirty="0" smtClean="0"/>
              <a:t>In un'altra occasione, la Corte ha affermato che </a:t>
            </a:r>
            <a:r>
              <a:rPr lang="it-IT" i="1" dirty="0" smtClean="0"/>
              <a:t>"l'imprenditore, per adempiere al dovere di sorveglianza, ha </a:t>
            </a:r>
            <a:r>
              <a:rPr lang="it-IT" i="1" u="sng" dirty="0" smtClean="0"/>
              <a:t>l'obbligo di essere sempre presente sul posto di lavoro</a:t>
            </a:r>
            <a:r>
              <a:rPr lang="it-IT" i="1" dirty="0" smtClean="0"/>
              <a:t> e di assistere allo svolgimento dell'attività dei suoi dipendenti, </a:t>
            </a:r>
            <a:r>
              <a:rPr lang="it-IT" i="1" u="sng" dirty="0" smtClean="0"/>
              <a:t>senza allontanarsi dal cantiere prima di avere impartito opportune disposizioni ovvero avere delegato</a:t>
            </a:r>
            <a:r>
              <a:rPr lang="it-IT" i="1" dirty="0" smtClean="0"/>
              <a:t> alla vigilanza persona capace e qualificata", </a:t>
            </a:r>
            <a:r>
              <a:rPr lang="it-IT" dirty="0" smtClean="0"/>
              <a:t>essendo </a:t>
            </a:r>
            <a:r>
              <a:rPr lang="it-IT" i="1" dirty="0" smtClean="0"/>
              <a:t>"suo dovere non accollarsi contestualmente una molteplicità di incombenze incompatibili rispetto all'obbligo di vigilare a che gli operai non trasgredissero norme antinfortunistiche e di comune prudenza" </a:t>
            </a:r>
            <a:endParaRPr lang="it-IT" dirty="0" smtClean="0"/>
          </a:p>
          <a:p>
            <a:endParaRPr lang="it-IT"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p:cNvSpPr>
            <a:spLocks noGrp="1"/>
          </p:cNvSpPr>
          <p:nvPr>
            <p:ph type="title"/>
          </p:nvPr>
        </p:nvSpPr>
        <p:spPr>
          <a:xfrm>
            <a:off x="597526" y="260648"/>
            <a:ext cx="8229600" cy="1143000"/>
          </a:xfrm>
        </p:spPr>
        <p:txBody>
          <a:bodyPr>
            <a:normAutofit fontScale="90000"/>
          </a:bodyPr>
          <a:lstStyle/>
          <a:p>
            <a:pPr algn="ctr" eaLnBrk="1" hangingPunct="1"/>
            <a:r>
              <a:rPr lang="it-IT" sz="3800" dirty="0" smtClean="0"/>
              <a:t>La responsabilità negli appalti (ad altre imprese o a lavoratori autonomi)</a:t>
            </a:r>
          </a:p>
        </p:txBody>
      </p:sp>
      <p:sp>
        <p:nvSpPr>
          <p:cNvPr id="3" name="Segnaposto contenuto 2"/>
          <p:cNvSpPr>
            <a:spLocks noGrp="1"/>
          </p:cNvSpPr>
          <p:nvPr>
            <p:ph idx="1"/>
          </p:nvPr>
        </p:nvSpPr>
        <p:spPr>
          <a:xfrm>
            <a:off x="457200" y="1285875"/>
            <a:ext cx="8229600" cy="3286125"/>
          </a:xfrm>
        </p:spPr>
        <p:txBody>
          <a:bodyPr>
            <a:normAutofit/>
          </a:bodyPr>
          <a:lstStyle/>
          <a:p>
            <a:pPr marL="274320" indent="-274320" eaLnBrk="1" fontAlgn="auto" hangingPunct="1">
              <a:spcAft>
                <a:spcPts val="0"/>
              </a:spcAft>
              <a:buClr>
                <a:schemeClr val="accent3"/>
              </a:buClr>
              <a:buFont typeface="Wingdings 2"/>
              <a:buChar char=""/>
              <a:defRPr/>
            </a:pPr>
            <a:r>
              <a:rPr lang="it-IT" sz="2000" dirty="0" smtClean="0"/>
              <a:t>Disciplina nell’art. 26 </a:t>
            </a:r>
            <a:r>
              <a:rPr lang="it-IT" sz="2000" dirty="0" err="1" smtClean="0"/>
              <a:t>d.lvo</a:t>
            </a:r>
            <a:r>
              <a:rPr lang="it-IT" sz="2000" dirty="0" smtClean="0"/>
              <a:t> 81/08 (modificato dal decreto correttivo): notevoli obblighi al </a:t>
            </a:r>
            <a:r>
              <a:rPr lang="it-IT" sz="2000" b="1" u="sng" dirty="0" smtClean="0"/>
              <a:t>committente/datore di lavoro</a:t>
            </a:r>
            <a:r>
              <a:rPr lang="it-IT" sz="2000" b="1" dirty="0" smtClean="0"/>
              <a:t> </a:t>
            </a:r>
            <a:r>
              <a:rPr lang="it-IT" sz="2000" dirty="0" smtClean="0"/>
              <a:t>(</a:t>
            </a:r>
            <a:r>
              <a:rPr lang="it-IT" sz="2000" u="sng" dirty="0" smtClean="0"/>
              <a:t>ma solo se ha la disponibilità giuridica dei luoghi</a:t>
            </a:r>
            <a:r>
              <a:rPr lang="it-IT" sz="2000" dirty="0" smtClean="0"/>
              <a:t>)</a:t>
            </a:r>
          </a:p>
          <a:p>
            <a:pPr marL="274320" indent="-274320" eaLnBrk="1" fontAlgn="auto" hangingPunct="1">
              <a:spcAft>
                <a:spcPts val="0"/>
              </a:spcAft>
              <a:buClr>
                <a:schemeClr val="accent3"/>
              </a:buClr>
              <a:buFont typeface="Wingdings 2"/>
              <a:buChar char=""/>
              <a:defRPr/>
            </a:pPr>
            <a:r>
              <a:rPr lang="it-IT" sz="2000" b="1" u="sng" dirty="0" smtClean="0"/>
              <a:t>Obbligo di </a:t>
            </a:r>
          </a:p>
          <a:p>
            <a:pPr marL="640080" lvl="1" indent="-246888" eaLnBrk="1" fontAlgn="auto" hangingPunct="1">
              <a:spcAft>
                <a:spcPts val="0"/>
              </a:spcAft>
              <a:buFont typeface="Wingdings 2"/>
              <a:buChar char=""/>
              <a:defRPr/>
            </a:pPr>
            <a:r>
              <a:rPr lang="it-IT" sz="2000" b="1" dirty="0" smtClean="0"/>
              <a:t>accertare l’idoneità tecnico-professionale dell’impresa appaltatrice o del lavoratore autonomo</a:t>
            </a:r>
          </a:p>
          <a:p>
            <a:pPr marL="640080" lvl="1" indent="-246888" eaLnBrk="1" fontAlgn="auto" hangingPunct="1">
              <a:spcAft>
                <a:spcPts val="0"/>
              </a:spcAft>
              <a:buFont typeface="Wingdings 2"/>
              <a:buChar char=""/>
              <a:defRPr/>
            </a:pPr>
            <a:r>
              <a:rPr lang="it-IT" sz="2000" b="1" dirty="0" smtClean="0"/>
              <a:t>Fornire informazioni sui rischi dell’ambiente di lavoro</a:t>
            </a:r>
          </a:p>
          <a:p>
            <a:pPr marL="640080" lvl="1" indent="-246888" eaLnBrk="1" fontAlgn="auto" hangingPunct="1">
              <a:spcAft>
                <a:spcPts val="0"/>
              </a:spcAft>
              <a:buFont typeface="Wingdings 2"/>
              <a:buChar char=""/>
              <a:defRPr/>
            </a:pPr>
            <a:r>
              <a:rPr lang="it-IT" sz="2000" b="1" dirty="0" smtClean="0"/>
              <a:t>Promuovere cooperazione e coordinamento e redigere </a:t>
            </a:r>
            <a:r>
              <a:rPr lang="it-IT" sz="2000" b="1" u="sng" dirty="0" smtClean="0"/>
              <a:t>unico DVR</a:t>
            </a:r>
            <a:r>
              <a:rPr lang="it-IT" sz="2000" b="1" dirty="0" smtClean="0"/>
              <a:t> (da allegare al contratto di appalto)</a:t>
            </a:r>
          </a:p>
        </p:txBody>
      </p:sp>
      <p:sp>
        <p:nvSpPr>
          <p:cNvPr id="4" name="CasellaDiTesto 3"/>
          <p:cNvSpPr txBox="1"/>
          <p:nvPr/>
        </p:nvSpPr>
        <p:spPr>
          <a:xfrm>
            <a:off x="3929063" y="4643438"/>
            <a:ext cx="3643312" cy="3698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it-IT" dirty="0"/>
              <a:t>Arresto da 2 a 4 mesi o ammenda</a:t>
            </a:r>
          </a:p>
        </p:txBody>
      </p:sp>
      <p:sp>
        <p:nvSpPr>
          <p:cNvPr id="5" name="CasellaDiTesto 4"/>
          <p:cNvSpPr txBox="1"/>
          <p:nvPr/>
        </p:nvSpPr>
        <p:spPr>
          <a:xfrm>
            <a:off x="642910" y="4643446"/>
            <a:ext cx="1214446" cy="369332"/>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it-IT" dirty="0"/>
              <a:t>violazione</a:t>
            </a:r>
          </a:p>
        </p:txBody>
      </p:sp>
      <p:sp>
        <p:nvSpPr>
          <p:cNvPr id="6" name="Freccia a destra 5"/>
          <p:cNvSpPr/>
          <p:nvPr/>
        </p:nvSpPr>
        <p:spPr>
          <a:xfrm>
            <a:off x="2286000" y="4714875"/>
            <a:ext cx="1285875"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7" name="Freccia a destra 6"/>
          <p:cNvSpPr/>
          <p:nvPr/>
        </p:nvSpPr>
        <p:spPr>
          <a:xfrm rot="1459533">
            <a:off x="1966913" y="5360988"/>
            <a:ext cx="785812"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8" name="CasellaDiTesto 7"/>
          <p:cNvSpPr txBox="1"/>
          <p:nvPr/>
        </p:nvSpPr>
        <p:spPr>
          <a:xfrm>
            <a:off x="3000364" y="5143512"/>
            <a:ext cx="5072098" cy="135421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640080" lvl="1" indent="-246888" algn="just" fontAlgn="auto">
              <a:spcAft>
                <a:spcPts val="0"/>
              </a:spcAft>
              <a:buFont typeface="Wingdings 2"/>
              <a:buNone/>
              <a:defRPr/>
            </a:pPr>
            <a:r>
              <a:rPr lang="it-IT" b="1" u="sng" dirty="0"/>
              <a:t>Anche</a:t>
            </a:r>
            <a:r>
              <a:rPr lang="it-IT" sz="1600" b="1" u="sng" dirty="0"/>
              <a:t> responsabilità per infortuni a un lavoratore dell’appaltatore o al lavoratore autonomo (purché non derivante da rischi specifici propri dell’appaltatore o dei </a:t>
            </a:r>
            <a:r>
              <a:rPr lang="it-IT" sz="1600" b="1" u="sng" dirty="0" err="1"/>
              <a:t>lav</a:t>
            </a:r>
            <a:r>
              <a:rPr lang="it-IT" sz="1600" b="1" u="sng" dirty="0"/>
              <a:t>. Autonomi) (art. 26 </a:t>
            </a:r>
            <a:r>
              <a:rPr lang="it-IT" sz="1600" b="1" u="sng" dirty="0" err="1"/>
              <a:t>co</a:t>
            </a:r>
            <a:r>
              <a:rPr lang="it-IT" sz="1600" b="1" u="sng" dirty="0"/>
              <a:t>. 3)</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olo 1"/>
          <p:cNvSpPr>
            <a:spLocks noGrp="1"/>
          </p:cNvSpPr>
          <p:nvPr>
            <p:ph type="title"/>
          </p:nvPr>
        </p:nvSpPr>
        <p:spPr>
          <a:xfrm>
            <a:off x="457200" y="428625"/>
            <a:ext cx="8229600" cy="928688"/>
          </a:xfrm>
        </p:spPr>
        <p:txBody>
          <a:bodyPr/>
          <a:lstStyle/>
          <a:p>
            <a:pPr algn="ctr" eaLnBrk="1" hangingPunct="1"/>
            <a:r>
              <a:rPr lang="it-IT" smtClean="0"/>
              <a:t>Le responsabilità nei cantieri</a:t>
            </a:r>
          </a:p>
        </p:txBody>
      </p:sp>
      <p:sp>
        <p:nvSpPr>
          <p:cNvPr id="32771" name="Segnaposto contenuto 2"/>
          <p:cNvSpPr>
            <a:spLocks noGrp="1"/>
          </p:cNvSpPr>
          <p:nvPr>
            <p:ph idx="1"/>
          </p:nvPr>
        </p:nvSpPr>
        <p:spPr/>
        <p:txBody>
          <a:bodyPr/>
          <a:lstStyle/>
          <a:p>
            <a:pPr eaLnBrk="1" hangingPunct="1"/>
            <a:r>
              <a:rPr lang="it-IT" smtClean="0"/>
              <a:t>Definizione di cantiere temporaneo o mobile (art. 89 lett. a):</a:t>
            </a:r>
          </a:p>
          <a:p>
            <a:pPr lvl="1" eaLnBrk="1" hangingPunct="1"/>
            <a:r>
              <a:rPr lang="it-IT" sz="3200" smtClean="0"/>
              <a:t>“… qualunque luogo in cui si effettuano lavori edili o di ingegneria civile il cui elenco è riportato nell’allegato X” </a:t>
            </a:r>
          </a:p>
          <a:p>
            <a:pPr lvl="1" eaLnBrk="1" hangingPunct="1">
              <a:buFont typeface="Wingdings 2" pitchFamily="18" charset="2"/>
              <a:buNone/>
            </a:pPr>
            <a:r>
              <a:rPr lang="it-IT" sz="2000" smtClean="0"/>
              <a:t>(costruzione, manutenzione, riparazione, demolizione, ristrutturazione… scavo, montaggio prefabbricati, ecc….)</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olo 1"/>
          <p:cNvSpPr>
            <a:spLocks noGrp="1"/>
          </p:cNvSpPr>
          <p:nvPr>
            <p:ph type="title"/>
          </p:nvPr>
        </p:nvSpPr>
        <p:spPr>
          <a:xfrm>
            <a:off x="395536" y="548680"/>
            <a:ext cx="8229600" cy="1143000"/>
          </a:xfrm>
        </p:spPr>
        <p:txBody>
          <a:bodyPr/>
          <a:lstStyle/>
          <a:p>
            <a:pPr algn="ctr" eaLnBrk="1" hangingPunct="1"/>
            <a:r>
              <a:rPr lang="it-IT" dirty="0" smtClean="0"/>
              <a:t>I soggetti della responsabilità</a:t>
            </a:r>
          </a:p>
        </p:txBody>
      </p:sp>
      <p:sp>
        <p:nvSpPr>
          <p:cNvPr id="33795" name="Segnaposto contenuto 2"/>
          <p:cNvSpPr>
            <a:spLocks noGrp="1"/>
          </p:cNvSpPr>
          <p:nvPr>
            <p:ph idx="1"/>
          </p:nvPr>
        </p:nvSpPr>
        <p:spPr>
          <a:xfrm>
            <a:off x="428625" y="2071688"/>
            <a:ext cx="8229600" cy="4389437"/>
          </a:xfrm>
        </p:spPr>
        <p:txBody>
          <a:bodyPr/>
          <a:lstStyle/>
          <a:p>
            <a:pPr lvl="1" eaLnBrk="1" hangingPunct="1"/>
            <a:r>
              <a:rPr lang="it-IT" sz="2400" b="1" i="1" dirty="0" smtClean="0"/>
              <a:t>Committente</a:t>
            </a:r>
          </a:p>
          <a:p>
            <a:pPr lvl="1" eaLnBrk="1" hangingPunct="1"/>
            <a:r>
              <a:rPr lang="it-IT" sz="2400" b="1" i="1" dirty="0" smtClean="0"/>
              <a:t>Responsabile dei Lavori</a:t>
            </a:r>
          </a:p>
          <a:p>
            <a:pPr lvl="1" eaLnBrk="1" hangingPunct="1"/>
            <a:r>
              <a:rPr lang="it-IT" sz="2400" b="1" i="1" dirty="0" smtClean="0"/>
              <a:t>Datore di lavoro della/e  impresa/e  affidataria/e</a:t>
            </a:r>
          </a:p>
          <a:p>
            <a:pPr lvl="1" eaLnBrk="1" hangingPunct="1"/>
            <a:r>
              <a:rPr lang="it-IT" sz="2400" b="1" i="1" dirty="0" smtClean="0"/>
              <a:t>Lavoratori autonomi</a:t>
            </a:r>
          </a:p>
          <a:p>
            <a:pPr lvl="1" eaLnBrk="1" hangingPunct="1"/>
            <a:r>
              <a:rPr lang="it-IT" sz="2400" b="1" i="1" dirty="0" smtClean="0"/>
              <a:t>Coordinatore per la Sicurezza in fase di Progettazione (CSP)</a:t>
            </a:r>
          </a:p>
          <a:p>
            <a:pPr lvl="1" eaLnBrk="1" hangingPunct="1"/>
            <a:r>
              <a:rPr lang="it-IT" sz="2400" b="1" i="1" dirty="0" smtClean="0"/>
              <a:t>Coordinatore per la Sicurezza in fase di Esecuzione (CSE)</a:t>
            </a:r>
          </a:p>
          <a:p>
            <a:pPr eaLnBrk="1" hangingPunct="1"/>
            <a:endParaRPr lang="it-IT"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olo 1"/>
          <p:cNvSpPr>
            <a:spLocks noGrp="1"/>
          </p:cNvSpPr>
          <p:nvPr>
            <p:ph type="title"/>
          </p:nvPr>
        </p:nvSpPr>
        <p:spPr>
          <a:xfrm>
            <a:off x="395536" y="620688"/>
            <a:ext cx="8229600" cy="1143000"/>
          </a:xfrm>
        </p:spPr>
        <p:txBody>
          <a:bodyPr/>
          <a:lstStyle/>
          <a:p>
            <a:pPr algn="ctr" eaLnBrk="1" hangingPunct="1"/>
            <a:r>
              <a:rPr lang="it-IT" dirty="0" smtClean="0"/>
              <a:t>Il committente</a:t>
            </a:r>
          </a:p>
        </p:txBody>
      </p:sp>
      <p:sp>
        <p:nvSpPr>
          <p:cNvPr id="34819" name="Segnaposto contenuto 2"/>
          <p:cNvSpPr>
            <a:spLocks noGrp="1"/>
          </p:cNvSpPr>
          <p:nvPr>
            <p:ph idx="1"/>
          </p:nvPr>
        </p:nvSpPr>
        <p:spPr>
          <a:xfrm>
            <a:off x="395536" y="2060848"/>
            <a:ext cx="8229600" cy="3636962"/>
          </a:xfrm>
        </p:spPr>
        <p:txBody>
          <a:bodyPr/>
          <a:lstStyle/>
          <a:p>
            <a:pPr eaLnBrk="1" hangingPunct="1"/>
            <a:r>
              <a:rPr lang="it-IT" b="1" dirty="0" smtClean="0"/>
              <a:t>E’ il soggetto per conto del quale l’intera opera viene </a:t>
            </a:r>
            <a:r>
              <a:rPr lang="it-IT" dirty="0" smtClean="0"/>
              <a:t>realizzata, indipendentemente da eventuali frazionamenti della sua realizzazione.</a:t>
            </a:r>
          </a:p>
          <a:p>
            <a:pPr eaLnBrk="1" hangingPunct="1"/>
            <a:r>
              <a:rPr lang="it-IT" dirty="0" smtClean="0"/>
              <a:t>Nel caso di appalto di opera pubblica, il committente è il soggetto titolare del </a:t>
            </a:r>
            <a:r>
              <a:rPr lang="it-IT" u="sng" dirty="0" smtClean="0"/>
              <a:t>potere decisionale e di spesa</a:t>
            </a:r>
            <a:r>
              <a:rPr lang="it-IT" dirty="0" smtClean="0"/>
              <a:t> relativo alla gestione dell’appalto.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p:cNvSpPr>
            <a:spLocks noGrp="1"/>
          </p:cNvSpPr>
          <p:nvPr>
            <p:ph type="title"/>
          </p:nvPr>
        </p:nvSpPr>
        <p:spPr>
          <a:xfrm>
            <a:off x="500063" y="500063"/>
            <a:ext cx="8229600" cy="1143000"/>
          </a:xfrm>
        </p:spPr>
        <p:txBody>
          <a:bodyPr/>
          <a:lstStyle/>
          <a:p>
            <a:pPr algn="ctr" eaLnBrk="1" hangingPunct="1"/>
            <a:r>
              <a:rPr lang="it-IT" i="1" smtClean="0"/>
              <a:t>Il responsabile dei lavori</a:t>
            </a:r>
          </a:p>
        </p:txBody>
      </p:sp>
      <p:sp>
        <p:nvSpPr>
          <p:cNvPr id="35843" name="Segnaposto contenuto 2"/>
          <p:cNvSpPr>
            <a:spLocks noGrp="1"/>
          </p:cNvSpPr>
          <p:nvPr>
            <p:ph idx="1"/>
          </p:nvPr>
        </p:nvSpPr>
        <p:spPr>
          <a:xfrm>
            <a:off x="457200" y="1935163"/>
            <a:ext cx="8229600" cy="3565525"/>
          </a:xfrm>
        </p:spPr>
        <p:txBody>
          <a:bodyPr/>
          <a:lstStyle/>
          <a:p>
            <a:pPr eaLnBrk="1" hangingPunct="1">
              <a:buFont typeface="Wingdings 2" pitchFamily="18" charset="2"/>
              <a:buNone/>
            </a:pPr>
            <a:r>
              <a:rPr lang="it-IT" b="1" smtClean="0"/>
              <a:t>E’ il soggetto che </a:t>
            </a:r>
            <a:r>
              <a:rPr lang="it-IT" b="1" u="sng" smtClean="0"/>
              <a:t>può</a:t>
            </a:r>
            <a:r>
              <a:rPr lang="it-IT" b="1" smtClean="0"/>
              <a:t> essere </a:t>
            </a:r>
            <a:r>
              <a:rPr lang="it-IT" b="1" u="sng" smtClean="0"/>
              <a:t>incaricato</a:t>
            </a:r>
            <a:r>
              <a:rPr lang="it-IT" b="1" smtClean="0"/>
              <a:t> dal committente per svolgere i compiti ad esso attribuiti dal Testo Unico 81/08</a:t>
            </a:r>
            <a:r>
              <a:rPr lang="it-IT" smtClean="0"/>
              <a:t>;</a:t>
            </a:r>
          </a:p>
          <a:p>
            <a:pPr eaLnBrk="1" hangingPunct="1"/>
            <a:r>
              <a:rPr lang="it-IT" smtClean="0"/>
              <a:t>Nel campo di applicazione del decreto legislativo 12 aprile 2006, n. 163, e successive modificazioni (il codice dei contratti pubblici di appalto) il responsabile dei lavori è il responsabile del procedimento</a:t>
            </a:r>
          </a:p>
        </p:txBody>
      </p:sp>
      <p:sp>
        <p:nvSpPr>
          <p:cNvPr id="4" name="CasellaDiTesto 3"/>
          <p:cNvSpPr txBox="1"/>
          <p:nvPr/>
        </p:nvSpPr>
        <p:spPr>
          <a:xfrm>
            <a:off x="500063" y="5715000"/>
            <a:ext cx="4357687" cy="46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it-IT" sz="2400" u="sng" dirty="0"/>
              <a:t>Incarico</a:t>
            </a:r>
            <a:r>
              <a:rPr lang="it-IT" sz="2400" dirty="0"/>
              <a:t> = </a:t>
            </a:r>
            <a:r>
              <a:rPr lang="it-IT" sz="2400" u="sng" dirty="0"/>
              <a:t>delega di funzioni</a:t>
            </a:r>
            <a:r>
              <a:rPr lang="it-IT" sz="2400" dirty="0"/>
              <a:t> ?</a:t>
            </a:r>
          </a:p>
        </p:txBody>
      </p:sp>
      <p:sp>
        <p:nvSpPr>
          <p:cNvPr id="5" name="Freccia a destra 4"/>
          <p:cNvSpPr/>
          <p:nvPr/>
        </p:nvSpPr>
        <p:spPr>
          <a:xfrm>
            <a:off x="5143500" y="5786438"/>
            <a:ext cx="1214438"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 name="CasellaDiTesto 5"/>
          <p:cNvSpPr txBox="1"/>
          <p:nvPr/>
        </p:nvSpPr>
        <p:spPr>
          <a:xfrm>
            <a:off x="6715125" y="5786438"/>
            <a:ext cx="1357313" cy="369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it-IT" dirty="0"/>
              <a:t>NO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olo 1"/>
          <p:cNvSpPr>
            <a:spLocks noGrp="1"/>
          </p:cNvSpPr>
          <p:nvPr>
            <p:ph type="title"/>
          </p:nvPr>
        </p:nvSpPr>
        <p:spPr>
          <a:xfrm>
            <a:off x="467544" y="260648"/>
            <a:ext cx="8229600" cy="857250"/>
          </a:xfrm>
        </p:spPr>
        <p:txBody>
          <a:bodyPr/>
          <a:lstStyle/>
          <a:p>
            <a:pPr algn="ctr" eaLnBrk="1" hangingPunct="1"/>
            <a:r>
              <a:rPr lang="it-IT" i="1" dirty="0" smtClean="0"/>
              <a:t>Il responsabile dei lavori</a:t>
            </a:r>
          </a:p>
        </p:txBody>
      </p:sp>
      <p:sp>
        <p:nvSpPr>
          <p:cNvPr id="36866" name="Segnaposto contenuto 2"/>
          <p:cNvSpPr>
            <a:spLocks noGrp="1"/>
          </p:cNvSpPr>
          <p:nvPr>
            <p:ph idx="1"/>
          </p:nvPr>
        </p:nvSpPr>
        <p:spPr>
          <a:xfrm>
            <a:off x="467544" y="1268760"/>
            <a:ext cx="8229600" cy="4681537"/>
          </a:xfrm>
        </p:spPr>
        <p:txBody>
          <a:bodyPr>
            <a:normAutofit lnSpcReduction="10000"/>
          </a:bodyPr>
          <a:lstStyle/>
          <a:p>
            <a:pPr eaLnBrk="1" hangingPunct="1"/>
            <a:r>
              <a:rPr lang="it-IT" dirty="0" smtClean="0"/>
              <a:t>Facoltatività della nomina (non c’è sanzione a differenza della mancata nomina del CSP e CSE)</a:t>
            </a:r>
          </a:p>
          <a:p>
            <a:pPr eaLnBrk="1" hangingPunct="1"/>
            <a:r>
              <a:rPr lang="it-IT" dirty="0" smtClean="0"/>
              <a:t>Se nominato nella </a:t>
            </a:r>
            <a:r>
              <a:rPr lang="it-IT" u="sng" dirty="0" smtClean="0"/>
              <a:t>fase di progettazione</a:t>
            </a:r>
            <a:r>
              <a:rPr lang="it-IT" dirty="0" smtClean="0"/>
              <a:t> dell’opera: sarà responsabile delle eventuali carenze progettuali per </a:t>
            </a:r>
            <a:r>
              <a:rPr lang="it-IT" u="sng" dirty="0" smtClean="0"/>
              <a:t>violazione di legge</a:t>
            </a:r>
            <a:r>
              <a:rPr lang="it-IT" dirty="0" smtClean="0"/>
              <a:t>, dei </a:t>
            </a:r>
            <a:r>
              <a:rPr lang="it-IT" u="sng" dirty="0" smtClean="0"/>
              <a:t>vincoli paesaggistici ed urbanistici</a:t>
            </a:r>
            <a:r>
              <a:rPr lang="it-IT" dirty="0" smtClean="0"/>
              <a:t>, degli errori di calcolo nelle strutture, dell’errata valutazione dei prezzi e per il mancato rispetto della normativa</a:t>
            </a:r>
          </a:p>
          <a:p>
            <a:pPr eaLnBrk="1" hangingPunct="1"/>
            <a:r>
              <a:rPr lang="it-IT" dirty="0" smtClean="0"/>
              <a:t>Normalmente è il </a:t>
            </a:r>
            <a:r>
              <a:rPr lang="it-IT" b="1" i="1" dirty="0" smtClean="0"/>
              <a:t>direttore dei lavori</a:t>
            </a:r>
            <a:r>
              <a:rPr lang="it-IT" b="1" dirty="0" smtClean="0"/>
              <a:t> </a:t>
            </a:r>
            <a:r>
              <a:rPr lang="it-IT" dirty="0" smtClean="0"/>
              <a:t>nella </a:t>
            </a:r>
            <a:r>
              <a:rPr lang="it-IT" u="sng" dirty="0" smtClean="0"/>
              <a:t>fase di esecuzione </a:t>
            </a:r>
            <a:r>
              <a:rPr lang="it-IT" dirty="0" smtClean="0"/>
              <a:t>(</a:t>
            </a:r>
            <a:r>
              <a:rPr lang="it-IT" u="sng" dirty="0" smtClean="0"/>
              <a:t>ma solo se ha ricevuto formale incarico</a:t>
            </a:r>
            <a:r>
              <a:rPr lang="it-IT" dirty="0" smtClean="0"/>
              <a:t>): sarà responsabile, oltre che per gli obblighi derivanti dal committente, per negligenze o errori che portano ad una esecuzione difettosa dell’opera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1"/>
          <p:cNvSpPr>
            <a:spLocks noGrp="1"/>
          </p:cNvSpPr>
          <p:nvPr>
            <p:ph type="title"/>
          </p:nvPr>
        </p:nvSpPr>
        <p:spPr>
          <a:xfrm>
            <a:off x="357158" y="714356"/>
            <a:ext cx="8229600" cy="990600"/>
          </a:xfrm>
        </p:spPr>
        <p:txBody>
          <a:bodyPr>
            <a:normAutofit fontScale="90000"/>
          </a:bodyPr>
          <a:lstStyle/>
          <a:p>
            <a:pPr algn="ctr" eaLnBrk="1" hangingPunct="1"/>
            <a:r>
              <a:rPr lang="it-IT" i="1" dirty="0" smtClean="0"/>
              <a:t>Esonero di responsabilità per il committente</a:t>
            </a:r>
            <a:endParaRPr lang="it-IT" dirty="0" smtClean="0"/>
          </a:p>
        </p:txBody>
      </p:sp>
      <p:sp>
        <p:nvSpPr>
          <p:cNvPr id="37891" name="Segnaposto contenuto 2"/>
          <p:cNvSpPr>
            <a:spLocks noGrp="1"/>
          </p:cNvSpPr>
          <p:nvPr>
            <p:ph idx="1"/>
          </p:nvPr>
        </p:nvSpPr>
        <p:spPr>
          <a:xfrm>
            <a:off x="457200" y="1988840"/>
            <a:ext cx="8229600" cy="4488160"/>
          </a:xfrm>
        </p:spPr>
        <p:txBody>
          <a:bodyPr/>
          <a:lstStyle/>
          <a:p>
            <a:pPr eaLnBrk="1" hangingPunct="1"/>
            <a:r>
              <a:rPr lang="it-IT" dirty="0" smtClean="0"/>
              <a:t>Art. 93: il committente è esonerato dalle responsabilità connesse all’adempimento degli obblighi </a:t>
            </a:r>
            <a:r>
              <a:rPr lang="it-IT" b="1" u="sng" dirty="0" smtClean="0"/>
              <a:t>limitatamente all’incarico conferito</a:t>
            </a:r>
            <a:r>
              <a:rPr lang="it-IT" dirty="0" smtClean="0"/>
              <a:t> al </a:t>
            </a:r>
            <a:r>
              <a:rPr lang="it-IT" dirty="0" err="1" smtClean="0"/>
              <a:t>resp</a:t>
            </a:r>
            <a:r>
              <a:rPr lang="it-IT" dirty="0" smtClean="0"/>
              <a:t>. </a:t>
            </a:r>
            <a:r>
              <a:rPr lang="it-IT" dirty="0" err="1" smtClean="0"/>
              <a:t>lav</a:t>
            </a:r>
            <a:r>
              <a:rPr lang="it-IT" dirty="0" smtClean="0"/>
              <a:t>.</a:t>
            </a:r>
          </a:p>
          <a:p>
            <a:pPr eaLnBrk="1" hangingPunct="1">
              <a:buFont typeface="Wingdings 2" pitchFamily="18" charset="2"/>
              <a:buNone/>
            </a:pPr>
            <a:endParaRPr lang="it-IT" dirty="0" smtClean="0"/>
          </a:p>
          <a:p>
            <a:pPr eaLnBrk="1" hangingPunct="1"/>
            <a:r>
              <a:rPr lang="it-IT" dirty="0" smtClean="0"/>
              <a:t>L’</a:t>
            </a:r>
            <a:r>
              <a:rPr lang="it-IT" u="sng" dirty="0" smtClean="0"/>
              <a:t>incarico</a:t>
            </a:r>
            <a:r>
              <a:rPr lang="it-IT" dirty="0" smtClean="0"/>
              <a:t> e la nomina del </a:t>
            </a:r>
            <a:r>
              <a:rPr lang="it-IT" dirty="0" err="1" smtClean="0"/>
              <a:t>r.l.</a:t>
            </a:r>
            <a:r>
              <a:rPr lang="it-IT" dirty="0" smtClean="0"/>
              <a:t> non elimina tutte le responsabilità del committente </a:t>
            </a:r>
            <a:r>
              <a:rPr lang="it-IT" u="sng" dirty="0" smtClean="0"/>
              <a:t>qualora sia anche datore di lavoro</a:t>
            </a:r>
            <a:r>
              <a:rPr lang="it-IT" dirty="0" smtClean="0"/>
              <a:t>. Per questi fini occorre una specifica </a:t>
            </a:r>
            <a:r>
              <a:rPr lang="it-IT" u="sng" dirty="0" smtClean="0"/>
              <a:t>delega di funzioni</a:t>
            </a:r>
            <a:r>
              <a:rPr lang="it-IT" dirty="0" smtClean="0"/>
              <a:t> con le caratteristiche e i requisiti formali propri della delega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olo 1"/>
          <p:cNvSpPr>
            <a:spLocks noGrp="1"/>
          </p:cNvSpPr>
          <p:nvPr>
            <p:ph type="title"/>
          </p:nvPr>
        </p:nvSpPr>
        <p:spPr>
          <a:xfrm>
            <a:off x="395536" y="404664"/>
            <a:ext cx="8229600" cy="1285875"/>
          </a:xfrm>
        </p:spPr>
        <p:txBody>
          <a:bodyPr>
            <a:normAutofit fontScale="90000"/>
          </a:bodyPr>
          <a:lstStyle/>
          <a:p>
            <a:pPr algn="ctr" eaLnBrk="1" hangingPunct="1"/>
            <a:r>
              <a:rPr lang="it-IT" sz="4400" i="1" dirty="0" smtClean="0"/>
              <a:t>Coordinatore per Sicurezza in fase di Progettazione - CSP</a:t>
            </a:r>
          </a:p>
        </p:txBody>
      </p:sp>
      <p:sp>
        <p:nvSpPr>
          <p:cNvPr id="38915" name="Segnaposto contenuto 2"/>
          <p:cNvSpPr>
            <a:spLocks noGrp="1"/>
          </p:cNvSpPr>
          <p:nvPr>
            <p:ph idx="1"/>
          </p:nvPr>
        </p:nvSpPr>
        <p:spPr>
          <a:xfrm>
            <a:off x="467544" y="1916832"/>
            <a:ext cx="8229600" cy="4464496"/>
          </a:xfrm>
        </p:spPr>
        <p:txBody>
          <a:bodyPr>
            <a:normAutofit/>
          </a:bodyPr>
          <a:lstStyle/>
          <a:p>
            <a:pPr eaLnBrk="1" hangingPunct="1"/>
            <a:r>
              <a:rPr lang="it-IT" dirty="0" smtClean="0"/>
              <a:t>E’ il soggetto incaricato, dal committente o dal responsabile dei lavori, dell’esecuzione dei </a:t>
            </a:r>
            <a:r>
              <a:rPr lang="it-IT" b="1" u="sng" dirty="0" smtClean="0"/>
              <a:t>compiti di cui all’articolo 91</a:t>
            </a:r>
            <a:r>
              <a:rPr lang="it-IT" dirty="0" smtClean="0"/>
              <a:t>: </a:t>
            </a:r>
          </a:p>
          <a:p>
            <a:pPr marL="850900" lvl="1" indent="-457200" eaLnBrk="1" hangingPunct="1">
              <a:buClr>
                <a:schemeClr val="tx2"/>
              </a:buClr>
              <a:buFont typeface="Calibri" pitchFamily="34" charset="0"/>
              <a:buAutoNum type="arabicPeriod"/>
            </a:pPr>
            <a:r>
              <a:rPr lang="it-IT" dirty="0" smtClean="0"/>
              <a:t>redigere il </a:t>
            </a:r>
            <a:r>
              <a:rPr lang="it-IT" u="sng" dirty="0" smtClean="0"/>
              <a:t>PSC</a:t>
            </a:r>
            <a:r>
              <a:rPr lang="it-IT" dirty="0" smtClean="0"/>
              <a:t> secondo i requisiti dell’art. 100</a:t>
            </a:r>
          </a:p>
          <a:p>
            <a:pPr marL="850900" lvl="1" indent="-457200" eaLnBrk="1" hangingPunct="1">
              <a:buClr>
                <a:schemeClr val="tx2"/>
              </a:buClr>
              <a:buFont typeface="Calibri" pitchFamily="34" charset="0"/>
              <a:buAutoNum type="arabicPeriod"/>
            </a:pPr>
            <a:r>
              <a:rPr lang="it-IT" dirty="0" smtClean="0"/>
              <a:t>predisporre il </a:t>
            </a:r>
            <a:r>
              <a:rPr lang="it-IT" u="sng" dirty="0" smtClean="0"/>
              <a:t>fascicolo</a:t>
            </a:r>
            <a:r>
              <a:rPr lang="it-IT" dirty="0" smtClean="0"/>
              <a:t> dell’opera</a:t>
            </a:r>
          </a:p>
          <a:p>
            <a:pPr marL="850900" lvl="1" indent="-457200" eaLnBrk="1" hangingPunct="1">
              <a:buClr>
                <a:schemeClr val="tx2"/>
              </a:buClr>
              <a:buFont typeface="Calibri" pitchFamily="34" charset="0"/>
              <a:buAutoNum type="arabicPeriod"/>
            </a:pPr>
            <a:r>
              <a:rPr lang="it-IT" dirty="0" smtClean="0"/>
              <a:t>coordinare le applicazioni in fase di progettazione delle </a:t>
            </a:r>
            <a:r>
              <a:rPr lang="it-IT" u="sng" dirty="0" smtClean="0"/>
              <a:t>misure generali di tutela</a:t>
            </a:r>
            <a:r>
              <a:rPr lang="it-IT" dirty="0" smtClean="0"/>
              <a:t> elencate nell’</a:t>
            </a:r>
            <a:r>
              <a:rPr lang="it-IT" u="sng" dirty="0" smtClean="0"/>
              <a:t>art. 15 </a:t>
            </a:r>
            <a:r>
              <a:rPr lang="it-IT" dirty="0" smtClean="0"/>
              <a:t>(sono </a:t>
            </a:r>
            <a:r>
              <a:rPr lang="it-IT" b="1" u="sng" dirty="0" smtClean="0"/>
              <a:t>21 regole da far rispettare sempre</a:t>
            </a:r>
            <a:r>
              <a:rPr lang="it-IT" dirty="0" smtClean="0"/>
              <a:t>: valutazione  ed eliminazione dei rischi, luoghi di lavoro sicuri ed ergonomici anche in previsione della loro modificabilità, informazione e formazione dei lavoratori, misure di emergenza, ecc)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title"/>
          </p:nvPr>
        </p:nvSpPr>
        <p:spPr>
          <a:xfrm>
            <a:off x="467544" y="476672"/>
            <a:ext cx="8229600" cy="1143000"/>
          </a:xfrm>
        </p:spPr>
        <p:txBody>
          <a:bodyPr/>
          <a:lstStyle/>
          <a:p>
            <a:pPr algn="ctr" eaLnBrk="1" hangingPunct="1"/>
            <a:r>
              <a:rPr lang="it-IT" dirty="0" smtClean="0"/>
              <a:t>Ambito di intervento</a:t>
            </a:r>
          </a:p>
        </p:txBody>
      </p:sp>
      <p:sp>
        <p:nvSpPr>
          <p:cNvPr id="3" name="Segnaposto contenuto 2"/>
          <p:cNvSpPr>
            <a:spLocks noGrp="1"/>
          </p:cNvSpPr>
          <p:nvPr>
            <p:ph idx="1"/>
          </p:nvPr>
        </p:nvSpPr>
        <p:spPr>
          <a:xfrm>
            <a:off x="457200" y="1785938"/>
            <a:ext cx="8229600" cy="4714875"/>
          </a:xfrm>
        </p:spPr>
        <p:txBody>
          <a:bodyPr>
            <a:normAutofit/>
          </a:bodyPr>
          <a:lstStyle/>
          <a:p>
            <a:pPr marL="274320" indent="-274320" eaLnBrk="1" fontAlgn="auto" hangingPunct="1">
              <a:spcAft>
                <a:spcPts val="0"/>
              </a:spcAft>
              <a:buClr>
                <a:schemeClr val="accent3"/>
              </a:buClr>
              <a:buFont typeface="Wingdings 2"/>
              <a:buChar char=""/>
              <a:defRPr/>
            </a:pPr>
            <a:r>
              <a:rPr lang="it-IT" dirty="0" smtClean="0"/>
              <a:t>Razionalizzazione e coordinamento degli </a:t>
            </a:r>
            <a:r>
              <a:rPr lang="it-IT" b="1" dirty="0" smtClean="0"/>
              <a:t>interventi ispettivi</a:t>
            </a:r>
          </a:p>
          <a:p>
            <a:pPr marL="274320" indent="-274320" eaLnBrk="1" fontAlgn="auto" hangingPunct="1">
              <a:spcAft>
                <a:spcPts val="0"/>
              </a:spcAft>
              <a:buClr>
                <a:schemeClr val="accent3"/>
              </a:buClr>
              <a:buFont typeface="Wingdings 2"/>
              <a:buChar char=""/>
              <a:defRPr/>
            </a:pPr>
            <a:r>
              <a:rPr lang="it-IT" dirty="0" smtClean="0"/>
              <a:t>Ridefinizione dei requisiti e delle funzioni di tutti i </a:t>
            </a:r>
            <a:r>
              <a:rPr lang="it-IT" b="1" dirty="0" smtClean="0"/>
              <a:t>soggetti</a:t>
            </a:r>
            <a:r>
              <a:rPr lang="it-IT" dirty="0" smtClean="0"/>
              <a:t> del sistema della salute e sicurezza in azienda</a:t>
            </a:r>
          </a:p>
          <a:p>
            <a:pPr marL="274320" indent="-274320" eaLnBrk="1" fontAlgn="auto" hangingPunct="1">
              <a:spcAft>
                <a:spcPts val="0"/>
              </a:spcAft>
              <a:buClr>
                <a:schemeClr val="accent3"/>
              </a:buClr>
              <a:buFont typeface="Wingdings 2"/>
              <a:buChar char=""/>
              <a:defRPr/>
            </a:pPr>
            <a:r>
              <a:rPr lang="it-IT" dirty="0" smtClean="0"/>
              <a:t>Riformulazione dell’</a:t>
            </a:r>
            <a:r>
              <a:rPr lang="it-IT" b="1" dirty="0" smtClean="0"/>
              <a:t>apparato sanzionatorio</a:t>
            </a:r>
          </a:p>
          <a:p>
            <a:pPr marL="274320" indent="-274320" eaLnBrk="1" fontAlgn="auto" hangingPunct="1">
              <a:spcAft>
                <a:spcPts val="0"/>
              </a:spcAft>
              <a:buClr>
                <a:schemeClr val="accent3"/>
              </a:buClr>
              <a:buFont typeface="Wingdings 2"/>
              <a:buChar char=""/>
              <a:defRPr/>
            </a:pPr>
            <a:r>
              <a:rPr lang="it-IT" b="1" dirty="0" smtClean="0"/>
              <a:t>formazione, </a:t>
            </a:r>
            <a:r>
              <a:rPr lang="it-IT" dirty="0" smtClean="0"/>
              <a:t>come essenziale strumento di prevenzione e tutela</a:t>
            </a:r>
          </a:p>
          <a:p>
            <a:pPr marL="274320" indent="-274320" eaLnBrk="1" fontAlgn="auto" hangingPunct="1">
              <a:spcAft>
                <a:spcPts val="0"/>
              </a:spcAft>
              <a:buClr>
                <a:schemeClr val="accent3"/>
              </a:buClr>
              <a:buFont typeface="Wingdings 2"/>
              <a:buChar char=""/>
              <a:defRPr/>
            </a:pPr>
            <a:r>
              <a:rPr lang="it-IT" dirty="0" smtClean="0"/>
              <a:t>rivisitazione della normativa sugli </a:t>
            </a:r>
            <a:r>
              <a:rPr lang="it-IT" b="1" dirty="0" smtClean="0"/>
              <a:t>appalti</a:t>
            </a:r>
            <a:r>
              <a:rPr lang="it-IT" dirty="0" smtClean="0"/>
              <a:t>, con particolare attenzione ai subappalti e al miglioramento delle regole che disciplinano il </a:t>
            </a:r>
            <a:r>
              <a:rPr lang="it-IT" b="1" u="sng" dirty="0" smtClean="0"/>
              <a:t>coordinamento</a:t>
            </a:r>
            <a:r>
              <a:rPr lang="it-IT" dirty="0" smtClean="0"/>
              <a:t> degli interventi di prevenzione dei rischi</a:t>
            </a:r>
          </a:p>
          <a:p>
            <a:pPr marL="274320" indent="-274320" eaLnBrk="1" fontAlgn="auto" hangingPunct="1">
              <a:spcAft>
                <a:spcPts val="0"/>
              </a:spcAft>
              <a:buClr>
                <a:schemeClr val="accent3"/>
              </a:buClr>
              <a:buFont typeface="Wingdings 2"/>
              <a:buChar char=""/>
              <a:defRPr/>
            </a:pPr>
            <a:endParaRPr lang="it-IT"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476672"/>
            <a:ext cx="8229600" cy="1143000"/>
          </a:xfrm>
        </p:spPr>
        <p:txBody>
          <a:bodyPr>
            <a:normAutofit fontScale="90000"/>
          </a:bodyPr>
          <a:lstStyle/>
          <a:p>
            <a:pPr algn="ctr"/>
            <a:r>
              <a:rPr lang="it-IT" dirty="0" smtClean="0"/>
              <a:t>Il Piano di Sicurezza e Coordinamento – art. 100</a:t>
            </a:r>
            <a:endParaRPr lang="it-IT" dirty="0"/>
          </a:p>
        </p:txBody>
      </p:sp>
      <p:sp>
        <p:nvSpPr>
          <p:cNvPr id="3" name="Segnaposto contenuto 2"/>
          <p:cNvSpPr>
            <a:spLocks noGrp="1"/>
          </p:cNvSpPr>
          <p:nvPr>
            <p:ph idx="1"/>
          </p:nvPr>
        </p:nvSpPr>
        <p:spPr>
          <a:xfrm>
            <a:off x="457200" y="1772817"/>
            <a:ext cx="8229600" cy="4551784"/>
          </a:xfrm>
        </p:spPr>
        <p:txBody>
          <a:bodyPr/>
          <a:lstStyle/>
          <a:p>
            <a:r>
              <a:rPr lang="it-IT" dirty="0" smtClean="0"/>
              <a:t>Relazione tecnica e prescrizioni correlate alla complessità dell’opera da realizzare ed alle eventuali fasi critiche del processo di costruzione, </a:t>
            </a:r>
            <a:r>
              <a:rPr lang="it-IT" b="1" u="sng" dirty="0" smtClean="0"/>
              <a:t>atte a prevenire o ridurre i rischi per la sicurezza</a:t>
            </a:r>
            <a:r>
              <a:rPr lang="it-IT" dirty="0" smtClean="0"/>
              <a:t> e la salute dei lavoratori. Contenuto prescritto nell’allegato XV.</a:t>
            </a:r>
          </a:p>
          <a:p>
            <a:r>
              <a:rPr lang="it-IT" dirty="0" smtClean="0"/>
              <a:t>E’ parte integrante del contratto d’appalto</a:t>
            </a:r>
          </a:p>
          <a:p>
            <a:r>
              <a:rPr lang="it-IT" dirty="0" smtClean="0"/>
              <a:t>I datori di lavoro e i lavoratori autonomi </a:t>
            </a:r>
            <a:r>
              <a:rPr lang="it-IT" u="sng" dirty="0" smtClean="0"/>
              <a:t>sono tenuti ad attuare quanto previsto nel PSC</a:t>
            </a:r>
          </a:p>
          <a:p>
            <a:r>
              <a:rPr lang="it-IT" dirty="0" smtClean="0"/>
              <a:t>La mancanza del PSC (o del fascicolo) rende inefficace il titolo abilitativo (art. 90 </a:t>
            </a:r>
            <a:r>
              <a:rPr lang="it-IT" dirty="0" err="1" smtClean="0"/>
              <a:t>co</a:t>
            </a:r>
            <a:r>
              <a:rPr lang="it-IT" dirty="0" smtClean="0"/>
              <a:t>. 10)</a:t>
            </a:r>
            <a:endParaRPr lang="it-IT"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4282" y="285728"/>
            <a:ext cx="8572560" cy="633428"/>
          </a:xfrm>
        </p:spPr>
        <p:txBody>
          <a:bodyPr>
            <a:normAutofit fontScale="90000"/>
          </a:bodyPr>
          <a:lstStyle/>
          <a:p>
            <a:r>
              <a:rPr lang="it-IT" sz="4000" dirty="0" smtClean="0"/>
              <a:t>Casi </a:t>
            </a:r>
            <a:r>
              <a:rPr lang="it-IT" sz="4000" dirty="0" err="1" smtClean="0"/>
              <a:t>pratici…</a:t>
            </a:r>
            <a:r>
              <a:rPr lang="it-IT" sz="4000" dirty="0" smtClean="0"/>
              <a:t> cosa non era stato previsto?</a:t>
            </a:r>
            <a:endParaRPr lang="it-IT" sz="4000" dirty="0"/>
          </a:p>
        </p:txBody>
      </p:sp>
      <p:pic>
        <p:nvPicPr>
          <p:cNvPr id="4" name="Segnaposto contenuto 3"/>
          <p:cNvPicPr>
            <a:picLocks noGrp="1"/>
          </p:cNvPicPr>
          <p:nvPr>
            <p:ph idx="1"/>
          </p:nvPr>
        </p:nvPicPr>
        <p:blipFill>
          <a:blip r:embed="rId2" cstate="print"/>
          <a:srcRect/>
          <a:stretch>
            <a:fillRect/>
          </a:stretch>
        </p:blipFill>
        <p:spPr bwMode="auto">
          <a:xfrm>
            <a:off x="1249344" y="1357313"/>
            <a:ext cx="6645312" cy="4967287"/>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357166"/>
            <a:ext cx="8229600" cy="847742"/>
          </a:xfrm>
        </p:spPr>
        <p:txBody>
          <a:bodyPr/>
          <a:lstStyle/>
          <a:p>
            <a:r>
              <a:rPr lang="it-IT" dirty="0" err="1" smtClean="0"/>
              <a:t>…la</a:t>
            </a:r>
            <a:r>
              <a:rPr lang="it-IT" dirty="0" smtClean="0"/>
              <a:t> </a:t>
            </a:r>
            <a:r>
              <a:rPr lang="it-IT" dirty="0" err="1" smtClean="0"/>
              <a:t>recinzione…</a:t>
            </a:r>
            <a:r>
              <a:rPr lang="it-IT" dirty="0" smtClean="0"/>
              <a:t>.</a:t>
            </a:r>
            <a:endParaRPr lang="it-IT" dirty="0"/>
          </a:p>
        </p:txBody>
      </p:sp>
      <p:pic>
        <p:nvPicPr>
          <p:cNvPr id="4" name="Segnaposto contenuto 3"/>
          <p:cNvPicPr>
            <a:picLocks noGrp="1"/>
          </p:cNvPicPr>
          <p:nvPr>
            <p:ph idx="1"/>
          </p:nvPr>
        </p:nvPicPr>
        <p:blipFill>
          <a:blip r:embed="rId2" cstate="print"/>
          <a:srcRect/>
          <a:stretch>
            <a:fillRect/>
          </a:stretch>
        </p:blipFill>
        <p:spPr bwMode="auto">
          <a:xfrm>
            <a:off x="3000364" y="1285860"/>
            <a:ext cx="5900066" cy="4572032"/>
          </a:xfrm>
          <a:prstGeom prst="rect">
            <a:avLst/>
          </a:prstGeom>
          <a:noFill/>
          <a:ln w="9525">
            <a:noFill/>
            <a:miter lim="800000"/>
            <a:headEnd/>
            <a:tailEnd/>
          </a:ln>
        </p:spPr>
      </p:pic>
      <p:pic>
        <p:nvPicPr>
          <p:cNvPr id="5" name="Immagine 4"/>
          <p:cNvPicPr/>
          <p:nvPr/>
        </p:nvPicPr>
        <p:blipFill>
          <a:blip r:embed="rId3" cstate="print"/>
          <a:srcRect/>
          <a:stretch>
            <a:fillRect/>
          </a:stretch>
        </p:blipFill>
        <p:spPr bwMode="auto">
          <a:xfrm>
            <a:off x="428596" y="1285860"/>
            <a:ext cx="4329113" cy="3333751"/>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214290"/>
            <a:ext cx="8229600" cy="847742"/>
          </a:xfrm>
        </p:spPr>
        <p:txBody>
          <a:bodyPr/>
          <a:lstStyle/>
          <a:p>
            <a:r>
              <a:rPr lang="it-IT" dirty="0" smtClean="0"/>
              <a:t>Cosa non va?...</a:t>
            </a:r>
            <a:endParaRPr lang="it-IT"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5000628" y="1214422"/>
            <a:ext cx="3723459" cy="4967287"/>
          </a:xfrm>
          <a:prstGeom prst="rect">
            <a:avLst/>
          </a:prstGeom>
          <a:noFill/>
          <a:ln w="9525">
            <a:noFill/>
            <a:miter lim="800000"/>
            <a:headEnd/>
            <a:tailEnd/>
          </a:ln>
          <a:effectLst/>
        </p:spPr>
      </p:pic>
      <p:pic>
        <p:nvPicPr>
          <p:cNvPr id="5" name="Immagine 4"/>
          <p:cNvPicPr/>
          <p:nvPr/>
        </p:nvPicPr>
        <p:blipFill>
          <a:blip r:embed="rId3" cstate="print"/>
          <a:srcRect/>
          <a:stretch>
            <a:fillRect/>
          </a:stretch>
        </p:blipFill>
        <p:spPr bwMode="auto">
          <a:xfrm>
            <a:off x="357158" y="1214422"/>
            <a:ext cx="5400675" cy="4038600"/>
          </a:xfrm>
          <a:prstGeom prst="rect">
            <a:avLst/>
          </a:prstGeom>
          <a:noFill/>
          <a:ln w="9525">
            <a:noFill/>
            <a:miter lim="800000"/>
            <a:headEnd/>
            <a:tailEnd/>
          </a:ln>
        </p:spPr>
      </p:pic>
      <p:cxnSp>
        <p:nvCxnSpPr>
          <p:cNvPr id="7" name="Connettore 2 6"/>
          <p:cNvCxnSpPr/>
          <p:nvPr/>
        </p:nvCxnSpPr>
        <p:spPr>
          <a:xfrm rot="5400000">
            <a:off x="6929454" y="4714884"/>
            <a:ext cx="1000132" cy="4286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71472" y="428605"/>
            <a:ext cx="8229600" cy="3000395"/>
          </a:xfrm>
        </p:spPr>
        <p:txBody>
          <a:bodyPr/>
          <a:lstStyle/>
          <a:p>
            <a:r>
              <a:rPr lang="it-IT" sz="2000" b="1" dirty="0" smtClean="0"/>
              <a:t>Articolo 114 - Protezione dei posti di lavoro. </a:t>
            </a:r>
            <a:r>
              <a:rPr lang="it-IT" sz="2000" dirty="0" smtClean="0"/>
              <a:t>Quando nelle immediate vicinanze dei ponteggi o del posto di caricamento e sollevamento dei materiali vengono impastati calcestruzzi e malte o eseguite altre operazioni a carattere continuativo il posto di lavoro deve essere protetto da un solido impalcato sovrastante, contro la caduta di materiali.</a:t>
            </a:r>
            <a:endParaRPr lang="it-IT" sz="2000" dirty="0"/>
          </a:p>
        </p:txBody>
      </p:sp>
      <p:pic>
        <p:nvPicPr>
          <p:cNvPr id="2050" name="Picture 2"/>
          <p:cNvPicPr>
            <a:picLocks noChangeAspect="1" noChangeArrowheads="1"/>
          </p:cNvPicPr>
          <p:nvPr/>
        </p:nvPicPr>
        <p:blipFill>
          <a:blip r:embed="rId2" cstate="print"/>
          <a:srcRect/>
          <a:stretch>
            <a:fillRect/>
          </a:stretch>
        </p:blipFill>
        <p:spPr bwMode="auto">
          <a:xfrm>
            <a:off x="2613449" y="2143117"/>
            <a:ext cx="5530211" cy="4143404"/>
          </a:xfrm>
          <a:prstGeom prst="rect">
            <a:avLst/>
          </a:prstGeom>
          <a:noFill/>
          <a:ln w="9525">
            <a:noFill/>
            <a:miter lim="800000"/>
            <a:headEnd/>
            <a:tailEnd/>
          </a:ln>
          <a:effectLst/>
        </p:spPr>
      </p:pic>
      <p:sp>
        <p:nvSpPr>
          <p:cNvPr id="5" name="CasellaDiTesto 4"/>
          <p:cNvSpPr txBox="1"/>
          <p:nvPr/>
        </p:nvSpPr>
        <p:spPr>
          <a:xfrm>
            <a:off x="500034" y="3286124"/>
            <a:ext cx="1857388"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it-IT" dirty="0" smtClean="0"/>
              <a:t>E’ prevista specifica sanzione ai datori di lavoro e dirigenti </a:t>
            </a:r>
            <a:r>
              <a:rPr lang="it-IT" dirty="0" err="1" smtClean="0"/>
              <a:t>ma…</a:t>
            </a:r>
            <a:endParaRPr lang="it-IT" dirty="0"/>
          </a:p>
        </p:txBody>
      </p:sp>
      <p:sp>
        <p:nvSpPr>
          <p:cNvPr id="6" name="Freccia in giù 5"/>
          <p:cNvSpPr/>
          <p:nvPr/>
        </p:nvSpPr>
        <p:spPr>
          <a:xfrm>
            <a:off x="1071538" y="2571744"/>
            <a:ext cx="428628" cy="500066"/>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500034" y="5000636"/>
            <a:ext cx="1857388" cy="120032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it-IT" dirty="0" err="1" smtClean="0"/>
              <a:t>…La</a:t>
            </a:r>
            <a:r>
              <a:rPr lang="it-IT" dirty="0" smtClean="0"/>
              <a:t> previsione dei rischi e delle misure di tutela compete al CSP</a:t>
            </a:r>
            <a:endParaRPr lang="it-IT"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olo 1"/>
          <p:cNvSpPr>
            <a:spLocks noGrp="1"/>
          </p:cNvSpPr>
          <p:nvPr>
            <p:ph type="title"/>
          </p:nvPr>
        </p:nvSpPr>
        <p:spPr>
          <a:xfrm>
            <a:off x="395536" y="332656"/>
            <a:ext cx="8229600" cy="998984"/>
          </a:xfrm>
        </p:spPr>
        <p:txBody>
          <a:bodyPr>
            <a:normAutofit fontScale="90000"/>
          </a:bodyPr>
          <a:lstStyle/>
          <a:p>
            <a:pPr algn="ctr" eaLnBrk="1" hangingPunct="1"/>
            <a:r>
              <a:rPr lang="it-IT" sz="4000" i="1" dirty="0" smtClean="0"/>
              <a:t>Coordinatore per la Sicurezza in fase di Esecuzione - CSE</a:t>
            </a:r>
          </a:p>
        </p:txBody>
      </p:sp>
      <p:sp>
        <p:nvSpPr>
          <p:cNvPr id="39939" name="Segnaposto contenuto 2"/>
          <p:cNvSpPr>
            <a:spLocks noGrp="1"/>
          </p:cNvSpPr>
          <p:nvPr>
            <p:ph idx="1"/>
          </p:nvPr>
        </p:nvSpPr>
        <p:spPr>
          <a:xfrm>
            <a:off x="457200" y="1484785"/>
            <a:ext cx="8229600" cy="4839816"/>
          </a:xfrm>
        </p:spPr>
        <p:txBody>
          <a:bodyPr/>
          <a:lstStyle/>
          <a:p>
            <a:pPr eaLnBrk="1" hangingPunct="1"/>
            <a:r>
              <a:rPr lang="it-IT" dirty="0" smtClean="0"/>
              <a:t>E’ il soggetto incaricato, dal committente o dal responsabile dei lavori, dell’esecuzione degli </a:t>
            </a:r>
            <a:r>
              <a:rPr lang="it-IT" u="sng" dirty="0" smtClean="0"/>
              <a:t>obblighi </a:t>
            </a:r>
            <a:r>
              <a:rPr lang="it-IT" dirty="0" smtClean="0"/>
              <a:t>di cui all’</a:t>
            </a:r>
            <a:r>
              <a:rPr lang="it-IT" u="sng" dirty="0" smtClean="0"/>
              <a:t>articolo 92:</a:t>
            </a:r>
          </a:p>
          <a:p>
            <a:pPr marL="850900" lvl="1" indent="-457200" eaLnBrk="1" hangingPunct="1">
              <a:buClr>
                <a:schemeClr val="tx2"/>
              </a:buClr>
              <a:buFont typeface="Calibri" pitchFamily="34" charset="0"/>
              <a:buAutoNum type="arabicPeriod"/>
            </a:pPr>
            <a:r>
              <a:rPr lang="it-IT" sz="2200" u="sng" dirty="0" smtClean="0"/>
              <a:t>Verificare l’applicazione del PSC</a:t>
            </a:r>
          </a:p>
          <a:p>
            <a:pPr marL="850900" lvl="1" indent="-457200" eaLnBrk="1" hangingPunct="1">
              <a:buClr>
                <a:schemeClr val="tx2"/>
              </a:buClr>
              <a:buFont typeface="Calibri" pitchFamily="34" charset="0"/>
              <a:buAutoNum type="arabicPeriod"/>
            </a:pPr>
            <a:r>
              <a:rPr lang="it-IT" sz="2200" u="sng" dirty="0" smtClean="0"/>
              <a:t>Verificare l’idoneità del POS</a:t>
            </a:r>
            <a:r>
              <a:rPr lang="it-IT" sz="2200" dirty="0" smtClean="0"/>
              <a:t> di ogni singola ditta e la </a:t>
            </a:r>
            <a:r>
              <a:rPr lang="it-IT" sz="2200" u="sng" dirty="0" smtClean="0"/>
              <a:t>coerenza con il PSC</a:t>
            </a:r>
            <a:r>
              <a:rPr lang="it-IT" sz="2200" dirty="0" smtClean="0"/>
              <a:t> adeguandoli all’evoluzione dell’opera</a:t>
            </a:r>
            <a:endParaRPr lang="it-IT" sz="2200" u="sng" dirty="0" smtClean="0"/>
          </a:p>
          <a:p>
            <a:pPr marL="850900" lvl="1" indent="-457200" eaLnBrk="1" hangingPunct="1">
              <a:buClr>
                <a:schemeClr val="tx2"/>
              </a:buClr>
              <a:buFont typeface="Calibri" pitchFamily="34" charset="0"/>
              <a:buAutoNum type="arabicPeriod"/>
            </a:pPr>
            <a:r>
              <a:rPr lang="it-IT" sz="2200" u="sng" dirty="0" smtClean="0"/>
              <a:t>Segnalare</a:t>
            </a:r>
            <a:r>
              <a:rPr lang="it-IT" sz="2200" dirty="0" smtClean="0"/>
              <a:t> le inadempienze, </a:t>
            </a:r>
            <a:r>
              <a:rPr lang="it-IT" sz="2200" u="sng" dirty="0" smtClean="0"/>
              <a:t>proporre la sospensione dei lavori</a:t>
            </a:r>
            <a:r>
              <a:rPr lang="it-IT" sz="2200" dirty="0" smtClean="0"/>
              <a:t>, </a:t>
            </a:r>
            <a:r>
              <a:rPr lang="it-IT" sz="2200" u="sng" dirty="0" smtClean="0"/>
              <a:t>sospenderli direttamente</a:t>
            </a:r>
            <a:r>
              <a:rPr lang="it-IT" sz="2200" dirty="0" smtClean="0"/>
              <a:t> in caso di </a:t>
            </a:r>
            <a:r>
              <a:rPr lang="it-IT" sz="2200" u="sng" dirty="0" smtClean="0"/>
              <a:t>pericolo grave e imminente direttamente riscontrato</a:t>
            </a:r>
            <a:endParaRPr lang="it-IT" sz="2200" dirty="0" smtClean="0"/>
          </a:p>
          <a:p>
            <a:pPr eaLnBrk="1" hangingPunct="1"/>
            <a:r>
              <a:rPr lang="it-IT" sz="2200" dirty="0" smtClean="0"/>
              <a:t>Non può essere il datore di lavoro delle imprese affidatarie ed esecutrici o un suo dipendente o il responsabile del servizio di prevenzione e protezione (RSPP) da lui designato.</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olo 1"/>
          <p:cNvSpPr>
            <a:spLocks noGrp="1"/>
          </p:cNvSpPr>
          <p:nvPr>
            <p:ph type="title"/>
          </p:nvPr>
        </p:nvSpPr>
        <p:spPr>
          <a:xfrm>
            <a:off x="428625" y="285750"/>
            <a:ext cx="8229600" cy="1000125"/>
          </a:xfrm>
        </p:spPr>
        <p:txBody>
          <a:bodyPr>
            <a:normAutofit fontScale="90000"/>
          </a:bodyPr>
          <a:lstStyle/>
          <a:p>
            <a:pPr algn="ctr" eaLnBrk="1" hangingPunct="1"/>
            <a:r>
              <a:rPr lang="it-IT" sz="3600" smtClean="0"/>
              <a:t>Responsabilità penale del committente </a:t>
            </a:r>
            <a:br>
              <a:rPr lang="it-IT" sz="3600" smtClean="0"/>
            </a:br>
            <a:r>
              <a:rPr lang="it-IT" sz="3600" smtClean="0"/>
              <a:t>e del R.L.</a:t>
            </a:r>
          </a:p>
        </p:txBody>
      </p:sp>
      <p:sp>
        <p:nvSpPr>
          <p:cNvPr id="3" name="Segnaposto contenuto 2"/>
          <p:cNvSpPr>
            <a:spLocks noGrp="1"/>
          </p:cNvSpPr>
          <p:nvPr>
            <p:ph idx="1"/>
          </p:nvPr>
        </p:nvSpPr>
        <p:spPr>
          <a:xfrm>
            <a:off x="428625" y="2786063"/>
            <a:ext cx="8229600" cy="3143250"/>
          </a:xfrm>
          <a:ln>
            <a:solidFill>
              <a:schemeClr val="bg2">
                <a:lumMod val="50000"/>
              </a:schemeClr>
            </a:solidFill>
          </a:ln>
        </p:spPr>
        <p:txBody>
          <a:bodyPr/>
          <a:lstStyle/>
          <a:p>
            <a:pPr algn="just" eaLnBrk="1" hangingPunct="1">
              <a:defRPr/>
            </a:pPr>
            <a:r>
              <a:rPr lang="it-IT" sz="2000" u="sng" dirty="0" smtClean="0"/>
              <a:t>Nei cantieri in cui è prevista la presenza di più imprese esecutrici, anche non contemporanea</a:t>
            </a:r>
          </a:p>
          <a:p>
            <a:pPr algn="just" eaLnBrk="1" hangingPunct="1">
              <a:defRPr/>
            </a:pPr>
            <a:r>
              <a:rPr lang="it-IT" sz="2000" dirty="0" smtClean="0"/>
              <a:t>NO CSP per lavori privati </a:t>
            </a:r>
            <a:r>
              <a:rPr lang="it-IT" sz="2000" u="sng" dirty="0" smtClean="0"/>
              <a:t>non soggetti a permesso di costruire e comunque di importo inferiore ad euro 100.000</a:t>
            </a:r>
            <a:r>
              <a:rPr lang="it-IT" sz="2000" dirty="0" smtClean="0"/>
              <a:t>. In tal caso, le funzioni del coordinatore per la progettazione sono svolte dal coordinatore per la esecuzione dei lavori.</a:t>
            </a:r>
          </a:p>
          <a:p>
            <a:pPr algn="just" eaLnBrk="1" hangingPunct="1">
              <a:defRPr/>
            </a:pPr>
            <a:r>
              <a:rPr lang="it-IT" sz="2000" dirty="0" smtClean="0"/>
              <a:t>SI anche nel caso in cui, </a:t>
            </a:r>
            <a:r>
              <a:rPr lang="it-IT" sz="2000" u="sng" dirty="0" smtClean="0"/>
              <a:t>dopo l’affidamento dei lavori</a:t>
            </a:r>
            <a:r>
              <a:rPr lang="it-IT" sz="2000" dirty="0" smtClean="0"/>
              <a:t> a un’unica impresa, </a:t>
            </a:r>
            <a:r>
              <a:rPr lang="it-IT" sz="2000" u="sng" dirty="0" smtClean="0"/>
              <a:t>l’esecuzione dei lavori o di parte di essi sia affidata a una o più imprese</a:t>
            </a:r>
            <a:r>
              <a:rPr lang="it-IT" sz="2000" dirty="0" smtClean="0"/>
              <a:t>.</a:t>
            </a:r>
            <a:endParaRPr lang="it-IT" sz="2000" dirty="0"/>
          </a:p>
        </p:txBody>
      </p:sp>
      <p:sp>
        <p:nvSpPr>
          <p:cNvPr id="4" name="CasellaDiTesto 3"/>
          <p:cNvSpPr txBox="1"/>
          <p:nvPr/>
        </p:nvSpPr>
        <p:spPr>
          <a:xfrm>
            <a:off x="857250" y="1500188"/>
            <a:ext cx="7143750" cy="523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it-IT" sz="2800" b="1" dirty="0"/>
              <a:t>Obbligo di nomina del </a:t>
            </a:r>
            <a:r>
              <a:rPr lang="it-IT" sz="2800" b="1" dirty="0" err="1"/>
              <a:t>C.S.P.</a:t>
            </a:r>
            <a:r>
              <a:rPr lang="it-IT" sz="2800" b="1" dirty="0"/>
              <a:t> e del </a:t>
            </a:r>
            <a:r>
              <a:rPr lang="it-IT" sz="2800" b="1" dirty="0" err="1"/>
              <a:t>C.S.E.</a:t>
            </a:r>
            <a:endParaRPr lang="it-IT" sz="2800" b="1" dirty="0"/>
          </a:p>
        </p:txBody>
      </p:sp>
      <p:sp>
        <p:nvSpPr>
          <p:cNvPr id="5" name="CasellaDiTesto 4"/>
          <p:cNvSpPr txBox="1"/>
          <p:nvPr/>
        </p:nvSpPr>
        <p:spPr>
          <a:xfrm>
            <a:off x="857250" y="6072206"/>
            <a:ext cx="753117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it-IT" dirty="0">
                <a:solidFill>
                  <a:srgbClr val="FF0000"/>
                </a:solidFill>
              </a:rPr>
              <a:t>sanzione da tre a sei mesi di arresto  o ammenda da € 2.500 a € 6.400</a:t>
            </a:r>
          </a:p>
        </p:txBody>
      </p:sp>
      <p:sp>
        <p:nvSpPr>
          <p:cNvPr id="6" name="CasellaDiTesto 5"/>
          <p:cNvSpPr txBox="1"/>
          <p:nvPr/>
        </p:nvSpPr>
        <p:spPr>
          <a:xfrm>
            <a:off x="571500" y="2214563"/>
            <a:ext cx="1214438" cy="369887"/>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defRPr/>
            </a:pPr>
            <a:r>
              <a:rPr lang="it-IT" b="1" dirty="0"/>
              <a:t>Quando?</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olo 1"/>
          <p:cNvSpPr>
            <a:spLocks noGrp="1"/>
          </p:cNvSpPr>
          <p:nvPr>
            <p:ph type="title"/>
          </p:nvPr>
        </p:nvSpPr>
        <p:spPr>
          <a:xfrm>
            <a:off x="428625" y="285750"/>
            <a:ext cx="8358188" cy="642938"/>
          </a:xfrm>
        </p:spPr>
        <p:txBody>
          <a:bodyPr>
            <a:normAutofit fontScale="90000"/>
          </a:bodyPr>
          <a:lstStyle/>
          <a:p>
            <a:pPr algn="ctr" eaLnBrk="1" hangingPunct="1"/>
            <a:r>
              <a:rPr lang="it-IT" sz="3200" smtClean="0"/>
              <a:t>Responsabilità penale del committente e del R.L.</a:t>
            </a:r>
          </a:p>
        </p:txBody>
      </p:sp>
      <p:sp>
        <p:nvSpPr>
          <p:cNvPr id="41986" name="Segnaposto contenuto 2"/>
          <p:cNvSpPr>
            <a:spLocks noGrp="1"/>
          </p:cNvSpPr>
          <p:nvPr>
            <p:ph idx="1"/>
          </p:nvPr>
        </p:nvSpPr>
        <p:spPr>
          <a:xfrm>
            <a:off x="428625" y="2714625"/>
            <a:ext cx="8229600" cy="2571750"/>
          </a:xfrm>
        </p:spPr>
        <p:txBody>
          <a:bodyPr/>
          <a:lstStyle/>
          <a:p>
            <a:pPr eaLnBrk="1" hangingPunct="1"/>
            <a:r>
              <a:rPr lang="it-IT" sz="2400" smtClean="0"/>
              <a:t>Verifica puntuale secondo le modalità dell’all. XVII</a:t>
            </a:r>
          </a:p>
          <a:p>
            <a:pPr eaLnBrk="1" hangingPunct="1"/>
            <a:r>
              <a:rPr lang="it-IT" sz="2400" smtClean="0"/>
              <a:t>Nei cantieri &lt; 200 uomini/giorno e nei lavori poco rischiosi (all. XI) basta che sia esibito:</a:t>
            </a:r>
          </a:p>
          <a:p>
            <a:pPr lvl="1" eaLnBrk="1" hangingPunct="1"/>
            <a:r>
              <a:rPr lang="it-IT" smtClean="0"/>
              <a:t>Certificato iscrizione Camera Comm. Ind. Art.</a:t>
            </a:r>
          </a:p>
          <a:p>
            <a:pPr lvl="1" eaLnBrk="1" hangingPunct="1"/>
            <a:r>
              <a:rPr lang="it-IT" smtClean="0"/>
              <a:t>D.U.R.C.</a:t>
            </a:r>
          </a:p>
          <a:p>
            <a:pPr lvl="1" eaLnBrk="1" hangingPunct="1"/>
            <a:r>
              <a:rPr lang="it-IT" smtClean="0"/>
              <a:t>Autocertificazione sul possesso dei requisiti dell’all. XVII</a:t>
            </a:r>
          </a:p>
          <a:p>
            <a:pPr lvl="1" eaLnBrk="1" hangingPunct="1"/>
            <a:endParaRPr lang="it-IT" smtClean="0"/>
          </a:p>
        </p:txBody>
      </p:sp>
      <p:sp>
        <p:nvSpPr>
          <p:cNvPr id="5" name="CasellaDiTesto 4"/>
          <p:cNvSpPr txBox="1"/>
          <p:nvPr/>
        </p:nvSpPr>
        <p:spPr>
          <a:xfrm>
            <a:off x="857250" y="1214438"/>
            <a:ext cx="7143750" cy="138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it-IT" sz="2800" b="1" dirty="0"/>
              <a:t>Verificare l’idoneità tecnico-professionale delle imprese affidatarie e dei lavoratori autonomi</a:t>
            </a:r>
          </a:p>
        </p:txBody>
      </p:sp>
      <p:sp>
        <p:nvSpPr>
          <p:cNvPr id="6" name="CasellaDiTesto 5"/>
          <p:cNvSpPr txBox="1"/>
          <p:nvPr/>
        </p:nvSpPr>
        <p:spPr>
          <a:xfrm>
            <a:off x="683568" y="5429264"/>
            <a:ext cx="784887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it-IT" dirty="0">
                <a:solidFill>
                  <a:srgbClr val="FF0000"/>
                </a:solidFill>
              </a:rPr>
              <a:t>sanzione da due a quattro mesi di arresto o ammenda da € 1.000 a € 4.800</a:t>
            </a:r>
          </a:p>
        </p:txBody>
      </p:sp>
      <p:sp>
        <p:nvSpPr>
          <p:cNvPr id="7" name="CasellaDiTesto 6"/>
          <p:cNvSpPr txBox="1"/>
          <p:nvPr/>
        </p:nvSpPr>
        <p:spPr>
          <a:xfrm>
            <a:off x="214313" y="6000750"/>
            <a:ext cx="8643937" cy="338554"/>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it-IT" sz="1600" b="1" dirty="0"/>
              <a:t>Ma la violazione può anche essere considerata causa di un infortunio sul lavoro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olo 1"/>
          <p:cNvSpPr>
            <a:spLocks noGrp="1"/>
          </p:cNvSpPr>
          <p:nvPr>
            <p:ph type="title"/>
          </p:nvPr>
        </p:nvSpPr>
        <p:spPr>
          <a:xfrm>
            <a:off x="428625" y="214313"/>
            <a:ext cx="8229600" cy="795337"/>
          </a:xfrm>
        </p:spPr>
        <p:txBody>
          <a:bodyPr/>
          <a:lstStyle/>
          <a:p>
            <a:pPr algn="ctr" eaLnBrk="1" hangingPunct="1"/>
            <a:r>
              <a:rPr lang="it-IT" dirty="0" smtClean="0"/>
              <a:t>Resp. penale del CSP</a:t>
            </a:r>
          </a:p>
        </p:txBody>
      </p:sp>
      <p:sp>
        <p:nvSpPr>
          <p:cNvPr id="43011" name="Segnaposto contenuto 2"/>
          <p:cNvSpPr>
            <a:spLocks noGrp="1"/>
          </p:cNvSpPr>
          <p:nvPr>
            <p:ph idx="1"/>
          </p:nvPr>
        </p:nvSpPr>
        <p:spPr>
          <a:xfrm>
            <a:off x="428625" y="1052736"/>
            <a:ext cx="8229600" cy="4032448"/>
          </a:xfrm>
        </p:spPr>
        <p:txBody>
          <a:bodyPr>
            <a:normAutofit/>
          </a:bodyPr>
          <a:lstStyle/>
          <a:p>
            <a:pPr algn="just" eaLnBrk="1" hangingPunct="1"/>
            <a:r>
              <a:rPr lang="it-IT" sz="2000" dirty="0" smtClean="0"/>
              <a:t>Obbligo, durante la progettazione dell’opera e comunque prima della richiesta di presentazione delle offerte, di:</a:t>
            </a:r>
          </a:p>
          <a:p>
            <a:pPr lvl="1" algn="just" eaLnBrk="1" hangingPunct="1"/>
            <a:r>
              <a:rPr lang="it-IT" sz="2000" dirty="0" smtClean="0"/>
              <a:t>a) redigere il piano di sicurezza e di coordinamento (</a:t>
            </a:r>
            <a:r>
              <a:rPr lang="it-IT" sz="2000" u="sng" dirty="0" smtClean="0"/>
              <a:t>PSC</a:t>
            </a:r>
            <a:r>
              <a:rPr lang="it-IT" sz="2000" dirty="0" smtClean="0"/>
              <a:t>);</a:t>
            </a:r>
          </a:p>
          <a:p>
            <a:pPr lvl="1" algn="just" eaLnBrk="1" hangingPunct="1"/>
            <a:r>
              <a:rPr lang="it-IT" sz="2000" dirty="0" smtClean="0"/>
              <a:t>b) predisporre un </a:t>
            </a:r>
            <a:r>
              <a:rPr lang="it-IT" sz="2000" u="sng" dirty="0" smtClean="0"/>
              <a:t>fascicolo</a:t>
            </a:r>
            <a:r>
              <a:rPr lang="it-IT" sz="2000" dirty="0" smtClean="0"/>
              <a:t> adattato alle caratteristiche dell’opera, contenente le informazioni utili ai fini della prevenzione e della protezione dai rischi cui sono esposti i lavoratori; Il fascicolo non è predisposto nel caso di lavori di manutenzione ordinaria;</a:t>
            </a:r>
          </a:p>
          <a:p>
            <a:pPr lvl="1" algn="just" eaLnBrk="1" hangingPunct="1"/>
            <a:r>
              <a:rPr lang="it-IT" sz="2000" dirty="0" smtClean="0"/>
              <a:t>b-bis) coordinare l’applicazione delle disposizioni di cui all’articolo 90, co. 1 </a:t>
            </a:r>
            <a:r>
              <a:rPr lang="it-IT" sz="2000" i="1" dirty="0" smtClean="0"/>
              <a:t>(assicurare le </a:t>
            </a:r>
            <a:r>
              <a:rPr lang="it-IT" sz="2000" i="1" u="sng" dirty="0" smtClean="0"/>
              <a:t>misure generali di tutela</a:t>
            </a:r>
            <a:r>
              <a:rPr lang="it-IT" sz="2000" i="1" dirty="0" smtClean="0"/>
              <a:t> nelle </a:t>
            </a:r>
            <a:r>
              <a:rPr lang="it-IT" sz="2000" i="1" u="sng" dirty="0" smtClean="0"/>
              <a:t>scelte architettoniche, tecniche ed organizzative</a:t>
            </a:r>
            <a:r>
              <a:rPr lang="it-IT" sz="2000" i="1" dirty="0" smtClean="0"/>
              <a:t>, onde pianificare i vari lavori o fasi di lavoro che si svolgeranno simultaneamente o successivamente).</a:t>
            </a:r>
            <a:endParaRPr lang="it-IT" sz="2000" dirty="0" smtClean="0"/>
          </a:p>
        </p:txBody>
      </p:sp>
      <p:sp>
        <p:nvSpPr>
          <p:cNvPr id="4" name="CasellaDiTesto 3"/>
          <p:cNvSpPr txBox="1"/>
          <p:nvPr/>
        </p:nvSpPr>
        <p:spPr>
          <a:xfrm>
            <a:off x="899591" y="5286388"/>
            <a:ext cx="7530033"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it-IT" dirty="0">
                <a:solidFill>
                  <a:srgbClr val="FF0000"/>
                </a:solidFill>
              </a:rPr>
              <a:t>sanzione da tre a sei mesi di arresto o ammenda da € 2.500 a € 6.400</a:t>
            </a:r>
          </a:p>
        </p:txBody>
      </p:sp>
      <p:sp>
        <p:nvSpPr>
          <p:cNvPr id="5" name="CasellaDiTesto 4"/>
          <p:cNvSpPr txBox="1"/>
          <p:nvPr/>
        </p:nvSpPr>
        <p:spPr>
          <a:xfrm>
            <a:off x="785813" y="5929313"/>
            <a:ext cx="7643812" cy="646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it-IT" dirty="0"/>
              <a:t>Eventuale </a:t>
            </a:r>
            <a:r>
              <a:rPr lang="it-IT" dirty="0" err="1"/>
              <a:t>resp</a:t>
            </a:r>
            <a:r>
              <a:rPr lang="it-IT" dirty="0"/>
              <a:t>. per infortunio sul lavoro che dipenda </a:t>
            </a:r>
          </a:p>
          <a:p>
            <a:pPr algn="ctr">
              <a:defRPr/>
            </a:pPr>
            <a:r>
              <a:rPr lang="it-IT" dirty="0"/>
              <a:t>dall’omissione di uno dei predetti obblighi (art. 590 e 589 c.p.)</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olo 1"/>
          <p:cNvSpPr>
            <a:spLocks noGrp="1"/>
          </p:cNvSpPr>
          <p:nvPr>
            <p:ph type="title"/>
          </p:nvPr>
        </p:nvSpPr>
        <p:spPr>
          <a:xfrm>
            <a:off x="428625" y="285750"/>
            <a:ext cx="8229600" cy="1143000"/>
          </a:xfrm>
        </p:spPr>
        <p:txBody>
          <a:bodyPr>
            <a:normAutofit fontScale="90000"/>
          </a:bodyPr>
          <a:lstStyle/>
          <a:p>
            <a:pPr algn="ctr" eaLnBrk="1" hangingPunct="1"/>
            <a:r>
              <a:rPr lang="it-IT" sz="4000" dirty="0" smtClean="0"/>
              <a:t>Resp. penale per infortunio sul lavoro</a:t>
            </a:r>
            <a:br>
              <a:rPr lang="it-IT" sz="4000" dirty="0" smtClean="0"/>
            </a:br>
            <a:r>
              <a:rPr lang="it-IT" sz="4000" dirty="0" smtClean="0"/>
              <a:t>art. 590 e 589 c.p.</a:t>
            </a:r>
          </a:p>
        </p:txBody>
      </p:sp>
      <p:sp>
        <p:nvSpPr>
          <p:cNvPr id="49155" name="Segnaposto contenuto 2"/>
          <p:cNvSpPr>
            <a:spLocks noGrp="1"/>
          </p:cNvSpPr>
          <p:nvPr>
            <p:ph idx="1"/>
          </p:nvPr>
        </p:nvSpPr>
        <p:spPr>
          <a:xfrm>
            <a:off x="457200" y="1700808"/>
            <a:ext cx="8229600" cy="4776192"/>
          </a:xfrm>
        </p:spPr>
        <p:txBody>
          <a:bodyPr/>
          <a:lstStyle/>
          <a:p>
            <a:pPr eaLnBrk="1" hangingPunct="1"/>
            <a:r>
              <a:rPr lang="it-IT" u="sng" dirty="0" smtClean="0"/>
              <a:t>Violazione di una norma cautelare</a:t>
            </a:r>
            <a:r>
              <a:rPr lang="it-IT" dirty="0" smtClean="0"/>
              <a:t> (normalmente una o più di quelle previste dal D. </a:t>
            </a:r>
            <a:r>
              <a:rPr lang="it-IT" dirty="0" err="1" smtClean="0"/>
              <a:t>Lvo</a:t>
            </a:r>
            <a:r>
              <a:rPr lang="it-IT" dirty="0" smtClean="0"/>
              <a:t> 81/08) come conseguenza di una </a:t>
            </a:r>
            <a:r>
              <a:rPr lang="it-IT" b="1" u="sng" dirty="0" smtClean="0"/>
              <a:t>posizione di garanzia</a:t>
            </a:r>
            <a:r>
              <a:rPr lang="it-IT" dirty="0" smtClean="0"/>
              <a:t> (Datore di lavoro dell’impresa affidataria, committente, direttore dei lavori, CSP, CSE, ecc.)</a:t>
            </a:r>
          </a:p>
          <a:p>
            <a:pPr eaLnBrk="1" hangingPunct="1"/>
            <a:r>
              <a:rPr lang="it-IT" u="sng" dirty="0" smtClean="0"/>
              <a:t>Evento</a:t>
            </a:r>
            <a:r>
              <a:rPr lang="it-IT" dirty="0" smtClean="0"/>
              <a:t> (infortunio o anche malattia professionale)</a:t>
            </a:r>
            <a:endParaRPr lang="it-IT" u="sng" dirty="0" smtClean="0"/>
          </a:p>
          <a:p>
            <a:pPr eaLnBrk="1" hangingPunct="1"/>
            <a:r>
              <a:rPr lang="it-IT" u="sng" dirty="0" smtClean="0"/>
              <a:t>Nesso di causalità</a:t>
            </a:r>
            <a:r>
              <a:rPr lang="it-IT" dirty="0" smtClean="0"/>
              <a:t> tra violazione ed evento infortunistico</a:t>
            </a:r>
          </a:p>
          <a:p>
            <a:pPr eaLnBrk="1" hangingPunct="1"/>
            <a:r>
              <a:rPr lang="it-IT" u="sng" dirty="0" smtClean="0"/>
              <a:t>Prevedibilità</a:t>
            </a:r>
            <a:r>
              <a:rPr lang="it-IT" dirty="0" smtClean="0"/>
              <a:t> ed </a:t>
            </a:r>
            <a:r>
              <a:rPr lang="it-IT" u="sng" dirty="0" smtClean="0"/>
              <a:t>evitabilità</a:t>
            </a:r>
            <a:r>
              <a:rPr lang="it-IT" dirty="0" smtClean="0"/>
              <a:t> dell’evento</a:t>
            </a:r>
          </a:p>
          <a:p>
            <a:pPr eaLnBrk="1" hangingPunct="1"/>
            <a:endParaRPr lang="it-IT"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548680"/>
            <a:ext cx="8229600" cy="1071562"/>
          </a:xfrm>
        </p:spPr>
        <p:txBody>
          <a:bodyPr>
            <a:normAutofit fontScale="90000"/>
          </a:bodyPr>
          <a:lstStyle/>
          <a:p>
            <a:pPr algn="ctr" eaLnBrk="1" fontAlgn="auto" hangingPunct="1">
              <a:spcAft>
                <a:spcPts val="0"/>
              </a:spcAft>
              <a:defRPr/>
            </a:pPr>
            <a:r>
              <a:rPr lang="it-IT" dirty="0" smtClean="0"/>
              <a:t>La portata del decreto correttivo 106/09</a:t>
            </a:r>
            <a:endParaRPr lang="it-IT" dirty="0"/>
          </a:p>
        </p:txBody>
      </p:sp>
      <p:sp>
        <p:nvSpPr>
          <p:cNvPr id="3" name="Segnaposto contenuto 2"/>
          <p:cNvSpPr>
            <a:spLocks noGrp="1"/>
          </p:cNvSpPr>
          <p:nvPr>
            <p:ph idx="1"/>
          </p:nvPr>
        </p:nvSpPr>
        <p:spPr>
          <a:xfrm>
            <a:off x="457200" y="1643063"/>
            <a:ext cx="8229600" cy="4857750"/>
          </a:xfrm>
        </p:spPr>
        <p:txBody>
          <a:bodyPr>
            <a:normAutofit fontScale="92500"/>
          </a:bodyPr>
          <a:lstStyle/>
          <a:p>
            <a:pPr marL="274320" indent="-274320" eaLnBrk="1" fontAlgn="auto" hangingPunct="1">
              <a:spcAft>
                <a:spcPts val="0"/>
              </a:spcAft>
              <a:buClr>
                <a:schemeClr val="accent3"/>
              </a:buClr>
              <a:buFont typeface="Wingdings 2"/>
              <a:buChar char=""/>
              <a:defRPr/>
            </a:pPr>
            <a:r>
              <a:rPr lang="it-IT" dirty="0" smtClean="0"/>
              <a:t>Previsto dalla stessa legge delega 123/2007</a:t>
            </a:r>
          </a:p>
          <a:p>
            <a:pPr marL="274320" indent="-274320" eaLnBrk="1" fontAlgn="auto" hangingPunct="1">
              <a:spcAft>
                <a:spcPts val="0"/>
              </a:spcAft>
              <a:buClr>
                <a:schemeClr val="accent3"/>
              </a:buClr>
              <a:buFont typeface="Wingdings 2"/>
              <a:buChar char=""/>
              <a:defRPr/>
            </a:pPr>
            <a:r>
              <a:rPr lang="it-IT" dirty="0" smtClean="0"/>
              <a:t>Accogliere le segnalazioni di “criticità”</a:t>
            </a:r>
          </a:p>
          <a:p>
            <a:pPr marL="274320" indent="-274320" eaLnBrk="1" fontAlgn="auto" hangingPunct="1">
              <a:spcAft>
                <a:spcPts val="0"/>
              </a:spcAft>
              <a:buClr>
                <a:schemeClr val="accent3"/>
              </a:buClr>
              <a:buFont typeface="Wingdings 2"/>
              <a:buChar char=""/>
              <a:defRPr/>
            </a:pPr>
            <a:r>
              <a:rPr lang="it-IT" dirty="0" smtClean="0"/>
              <a:t>Migliorare le regole della sicurezza in una ottica che tenda a favorire la </a:t>
            </a:r>
            <a:r>
              <a:rPr lang="it-IT" u="sng" dirty="0" smtClean="0"/>
              <a:t>chiarezza del dato normativo</a:t>
            </a:r>
            <a:r>
              <a:rPr lang="it-IT" dirty="0" smtClean="0"/>
              <a:t>, quale presupposto essenziale per favorirne la corretta applicazione e la sua effettività in termini </a:t>
            </a:r>
            <a:r>
              <a:rPr lang="it-IT" u="sng" dirty="0" smtClean="0"/>
              <a:t>sostanziali</a:t>
            </a:r>
            <a:r>
              <a:rPr lang="it-IT" dirty="0" smtClean="0"/>
              <a:t> e non meramente formali</a:t>
            </a:r>
          </a:p>
          <a:p>
            <a:pPr marL="274320" indent="-274320" eaLnBrk="1" fontAlgn="auto" hangingPunct="1">
              <a:spcAft>
                <a:spcPts val="0"/>
              </a:spcAft>
              <a:buClr>
                <a:schemeClr val="accent3"/>
              </a:buClr>
              <a:buFont typeface="Wingdings 2"/>
              <a:buChar char=""/>
              <a:defRPr/>
            </a:pPr>
            <a:r>
              <a:rPr lang="it-IT" u="sng" dirty="0" smtClean="0"/>
              <a:t>Estendere l’istituto della prescrizione</a:t>
            </a:r>
            <a:r>
              <a:rPr lang="it-IT" dirty="0" smtClean="0"/>
              <a:t> ex </a:t>
            </a:r>
            <a:r>
              <a:rPr lang="it-IT" dirty="0" err="1" smtClean="0"/>
              <a:t>D.lvo</a:t>
            </a:r>
            <a:r>
              <a:rPr lang="it-IT" dirty="0" smtClean="0"/>
              <a:t> 758/94 (ora anche alle contravvenzioni punite con la sola ammenda)</a:t>
            </a:r>
          </a:p>
          <a:p>
            <a:pPr marL="274320" indent="-274320" eaLnBrk="1" fontAlgn="auto" hangingPunct="1">
              <a:spcAft>
                <a:spcPts val="0"/>
              </a:spcAft>
              <a:buClr>
                <a:schemeClr val="accent3"/>
              </a:buClr>
              <a:buFont typeface="Wingdings 2"/>
              <a:buChar char=""/>
              <a:defRPr/>
            </a:pPr>
            <a:r>
              <a:rPr lang="it-IT" dirty="0" smtClean="0"/>
              <a:t>Rendere più coerente l’</a:t>
            </a:r>
            <a:r>
              <a:rPr lang="it-IT" u="sng" dirty="0" smtClean="0"/>
              <a:t>apparato sanzionatorio</a:t>
            </a:r>
          </a:p>
          <a:p>
            <a:pPr marL="274320" indent="-274320" eaLnBrk="1" fontAlgn="auto" hangingPunct="1">
              <a:spcAft>
                <a:spcPts val="0"/>
              </a:spcAft>
              <a:buClr>
                <a:schemeClr val="accent3"/>
              </a:buClr>
              <a:buFont typeface="Wingdings 2"/>
              <a:buChar char=""/>
              <a:defRPr/>
            </a:pPr>
            <a:r>
              <a:rPr lang="it-IT" dirty="0" smtClean="0"/>
              <a:t>Precisare alcune fattispecie e istituti introdotti dal </a:t>
            </a:r>
            <a:r>
              <a:rPr lang="it-IT" dirty="0" err="1" smtClean="0"/>
              <a:t>D.Lvo</a:t>
            </a:r>
            <a:r>
              <a:rPr lang="it-IT" dirty="0" smtClean="0"/>
              <a:t> 81/08 (es. delega di funzioni, sospensione dell’attività di impresa, posizioni di garanzia)</a:t>
            </a:r>
            <a:endParaRPr lang="it-IT"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olo 1"/>
          <p:cNvSpPr>
            <a:spLocks noGrp="1"/>
          </p:cNvSpPr>
          <p:nvPr>
            <p:ph type="title"/>
          </p:nvPr>
        </p:nvSpPr>
        <p:spPr>
          <a:xfrm>
            <a:off x="428625" y="500063"/>
            <a:ext cx="8229600" cy="776287"/>
          </a:xfrm>
        </p:spPr>
        <p:txBody>
          <a:bodyPr>
            <a:normAutofit fontScale="90000"/>
          </a:bodyPr>
          <a:lstStyle/>
          <a:p>
            <a:pPr algn="ctr" eaLnBrk="1" hangingPunct="1"/>
            <a:r>
              <a:rPr lang="it-IT" dirty="0" smtClean="0"/>
              <a:t>Resp. penale del CSP</a:t>
            </a:r>
            <a:br>
              <a:rPr lang="it-IT" dirty="0" smtClean="0"/>
            </a:br>
            <a:r>
              <a:rPr lang="it-IT" sz="3200" dirty="0" smtClean="0"/>
              <a:t>(casistica)</a:t>
            </a:r>
          </a:p>
        </p:txBody>
      </p:sp>
      <p:sp>
        <p:nvSpPr>
          <p:cNvPr id="44034" name="Segnaposto contenuto 2"/>
          <p:cNvSpPr>
            <a:spLocks noGrp="1"/>
          </p:cNvSpPr>
          <p:nvPr>
            <p:ph idx="1"/>
          </p:nvPr>
        </p:nvSpPr>
        <p:spPr>
          <a:xfrm>
            <a:off x="457200" y="1357313"/>
            <a:ext cx="8229600" cy="4214812"/>
          </a:xfrm>
        </p:spPr>
        <p:txBody>
          <a:bodyPr>
            <a:normAutofit lnSpcReduction="10000"/>
          </a:bodyPr>
          <a:lstStyle/>
          <a:p>
            <a:pPr algn="just"/>
            <a:r>
              <a:rPr lang="it-IT" sz="2400" dirty="0" smtClean="0"/>
              <a:t>La Cass. Pen. Sez. III – con Sentenza n. 21002 del 26 maggio 2008, ha ritenuto non adeguato il PSC redatto da un CSP osservando che “</a:t>
            </a:r>
            <a:r>
              <a:rPr lang="it-IT" sz="2400" i="1" dirty="0" smtClean="0"/>
              <a:t>l’imputato ha completamente eluso di corredare il piano di sicurezza delle indicazioni prescritte o per meglio dire ha proceduto, … </a:t>
            </a:r>
            <a:r>
              <a:rPr lang="it-IT" sz="2400" i="1" u="sng" dirty="0" smtClean="0"/>
              <a:t>al mero </a:t>
            </a:r>
            <a:r>
              <a:rPr lang="it-IT" sz="2400" i="1" u="sng" dirty="0" err="1" smtClean="0"/>
              <a:t>assemblamento</a:t>
            </a:r>
            <a:r>
              <a:rPr lang="it-IT" sz="2400" i="1" u="sng" dirty="0" smtClean="0"/>
              <a:t> informatico di astratte previsioni legislative</a:t>
            </a:r>
            <a:r>
              <a:rPr lang="it-IT" sz="2400" i="1" dirty="0" smtClean="0"/>
              <a:t> con </a:t>
            </a:r>
            <a:r>
              <a:rPr lang="it-IT" sz="2400" i="1" u="sng" dirty="0" smtClean="0"/>
              <a:t>nessuna aderenza ai lavori svolti in concreto</a:t>
            </a:r>
            <a:r>
              <a:rPr lang="it-IT" sz="2400" i="1" dirty="0" smtClean="0"/>
              <a:t> e quindi di nessuna utilità in materia di prevenzione infortuni, … la relazione tecnica de qua è solo un sofisticato stratagemma utile ad adempiere </a:t>
            </a:r>
            <a:r>
              <a:rPr lang="it-IT" sz="2400" i="1" u="sng" dirty="0" smtClean="0"/>
              <a:t>in modo burocratico e formale</a:t>
            </a:r>
            <a:r>
              <a:rPr lang="it-IT" sz="2400" i="1" dirty="0" smtClean="0"/>
              <a:t> agli obblighi di legge però eludendoli in sostanza del tutto</a:t>
            </a:r>
            <a:r>
              <a:rPr lang="it-IT" sz="2400" dirty="0" smtClean="0"/>
              <a:t>“.</a:t>
            </a:r>
          </a:p>
        </p:txBody>
      </p:sp>
      <p:sp>
        <p:nvSpPr>
          <p:cNvPr id="5" name="CasellaDiTesto 4"/>
          <p:cNvSpPr txBox="1"/>
          <p:nvPr/>
        </p:nvSpPr>
        <p:spPr>
          <a:xfrm>
            <a:off x="500034" y="5643578"/>
            <a:ext cx="8286808" cy="1015663"/>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algn="just">
              <a:defRPr/>
            </a:pPr>
            <a:r>
              <a:rPr lang="it-IT" sz="2000" dirty="0"/>
              <a:t>E’ inoltre punita la </a:t>
            </a:r>
            <a:r>
              <a:rPr lang="it-IT" sz="2000" u="sng" dirty="0"/>
              <a:t>mancanza della stima dei costi</a:t>
            </a:r>
            <a:r>
              <a:rPr lang="it-IT" sz="2000" dirty="0"/>
              <a:t> e la </a:t>
            </a:r>
            <a:r>
              <a:rPr lang="it-IT" sz="2000" u="sng" dirty="0"/>
              <a:t>mancanza della indicazione delle misure volte a prevenire i rischi connessi alla presenza nel cantiere di più imprese</a:t>
            </a:r>
            <a:r>
              <a:rPr lang="it-IT" sz="2000" dirty="0"/>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28596" y="285728"/>
            <a:ext cx="8229600" cy="1143000"/>
          </a:xfrm>
        </p:spPr>
        <p:txBody>
          <a:bodyPr>
            <a:normAutofit fontScale="90000"/>
          </a:bodyPr>
          <a:lstStyle/>
          <a:p>
            <a:pPr algn="ctr" eaLnBrk="1" hangingPunct="1"/>
            <a:r>
              <a:rPr lang="it-IT" dirty="0" smtClean="0"/>
              <a:t>Resp. penale del CSP</a:t>
            </a:r>
            <a:br>
              <a:rPr lang="it-IT" dirty="0" smtClean="0"/>
            </a:br>
            <a:r>
              <a:rPr lang="it-IT" sz="3200" dirty="0" smtClean="0"/>
              <a:t>(casistica)</a:t>
            </a:r>
          </a:p>
        </p:txBody>
      </p:sp>
      <p:sp>
        <p:nvSpPr>
          <p:cNvPr id="3" name="Segnaposto contenuto 2"/>
          <p:cNvSpPr>
            <a:spLocks noGrp="1"/>
          </p:cNvSpPr>
          <p:nvPr>
            <p:ph idx="1"/>
          </p:nvPr>
        </p:nvSpPr>
        <p:spPr>
          <a:xfrm>
            <a:off x="500034" y="1857364"/>
            <a:ext cx="8229600" cy="4857783"/>
          </a:xfrm>
        </p:spPr>
        <p:txBody>
          <a:bodyPr/>
          <a:lstStyle/>
          <a:p>
            <a:r>
              <a:rPr lang="it-IT" dirty="0" smtClean="0"/>
              <a:t>Cass. Pen. Sez. IV – sent. n. 32683 dell’11 agosto 2009</a:t>
            </a:r>
          </a:p>
          <a:p>
            <a:pPr algn="just">
              <a:buNone/>
            </a:pPr>
            <a:r>
              <a:rPr lang="it-IT" sz="2400" dirty="0" smtClean="0"/>
              <a:t>Condanna del CSP per il reato di lesioni personali colpose gravi a danno di due lavoratori che erano stati colpiti da una balaustra in legno del peso di circa 70 kg che si era staccata dalla parete della cappella di una chiesa ove erano in corso lavori di restauro “con l’addebito di aver </a:t>
            </a:r>
            <a:r>
              <a:rPr lang="it-IT" sz="2400" u="sng" dirty="0" smtClean="0"/>
              <a:t>omesso di redigere un adeguato piano di sicurezza, ricomprendente l’individuazione, l’analisi e la valutazione del rischio specifico relativo al distacco della balaustra e degli altri elementi posti in alto</a:t>
            </a:r>
            <a:r>
              <a:rPr lang="it-IT" sz="2400" dirty="0" smtClean="0"/>
              <a:t> nella cappella</a:t>
            </a:r>
            <a:endParaRPr lang="it-IT"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395536" y="404664"/>
            <a:ext cx="8229600" cy="1143000"/>
          </a:xfrm>
        </p:spPr>
        <p:txBody>
          <a:bodyPr>
            <a:normAutofit fontScale="90000"/>
          </a:bodyPr>
          <a:lstStyle/>
          <a:p>
            <a:pPr algn="ctr" eaLnBrk="1" hangingPunct="1"/>
            <a:r>
              <a:rPr lang="it-IT" dirty="0" smtClean="0"/>
              <a:t>Resp. penale del CSP</a:t>
            </a:r>
            <a:br>
              <a:rPr lang="it-IT" dirty="0" smtClean="0"/>
            </a:br>
            <a:r>
              <a:rPr lang="it-IT" sz="3200" dirty="0" smtClean="0"/>
              <a:t>(casistica)</a:t>
            </a:r>
          </a:p>
        </p:txBody>
      </p:sp>
      <p:sp>
        <p:nvSpPr>
          <p:cNvPr id="3" name="Segnaposto contenuto 2"/>
          <p:cNvSpPr>
            <a:spLocks noGrp="1"/>
          </p:cNvSpPr>
          <p:nvPr>
            <p:ph idx="1"/>
          </p:nvPr>
        </p:nvSpPr>
        <p:spPr>
          <a:xfrm>
            <a:off x="457200" y="1714489"/>
            <a:ext cx="8229600" cy="4610112"/>
          </a:xfrm>
        </p:spPr>
        <p:txBody>
          <a:bodyPr/>
          <a:lstStyle/>
          <a:p>
            <a:r>
              <a:rPr lang="it-IT" dirty="0" smtClean="0"/>
              <a:t>Cass. Pen. Sez. IV – sent. n. 43111 del 9 ottobre 2008</a:t>
            </a:r>
          </a:p>
          <a:p>
            <a:pPr>
              <a:buNone/>
            </a:pPr>
            <a:r>
              <a:rPr lang="it-IT" dirty="0" smtClean="0"/>
              <a:t>In un caso di manutenzione straordinaria di un edificio scolastico “responsabilità per la redazione di un piano di sicurezza e di coordinamento del tutto </a:t>
            </a:r>
            <a:r>
              <a:rPr lang="it-IT" u="sng" dirty="0" smtClean="0"/>
              <a:t>inadeguato</a:t>
            </a:r>
            <a:r>
              <a:rPr lang="it-IT" dirty="0" smtClean="0"/>
              <a:t>, in quanto meramente riproduttivo della normativa antinfortunistica” mentre “una formulazione corretta del predetto documento avrebbe permesso di evidenziare il rischio costituito dal fatto che il controsoffitto dell’edificio... non era calpestabile...”</a:t>
            </a:r>
            <a:endParaRPr lang="it-IT"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olo 1"/>
          <p:cNvSpPr>
            <a:spLocks noGrp="1"/>
          </p:cNvSpPr>
          <p:nvPr>
            <p:ph type="title"/>
          </p:nvPr>
        </p:nvSpPr>
        <p:spPr>
          <a:xfrm>
            <a:off x="428625" y="285750"/>
            <a:ext cx="8229600" cy="776288"/>
          </a:xfrm>
        </p:spPr>
        <p:txBody>
          <a:bodyPr/>
          <a:lstStyle/>
          <a:p>
            <a:pPr algn="ctr" eaLnBrk="1" hangingPunct="1"/>
            <a:r>
              <a:rPr lang="it-IT" dirty="0" smtClean="0"/>
              <a:t>Resp. Penale del CSE</a:t>
            </a:r>
          </a:p>
        </p:txBody>
      </p:sp>
      <p:sp>
        <p:nvSpPr>
          <p:cNvPr id="4" name="CasellaDiTesto 3"/>
          <p:cNvSpPr txBox="1"/>
          <p:nvPr/>
        </p:nvSpPr>
        <p:spPr>
          <a:xfrm>
            <a:off x="827584" y="1124744"/>
            <a:ext cx="7358063" cy="1631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it-IT" sz="2000" i="1" dirty="0"/>
              <a:t>Durante la realizzazione dell’opera, deve </a:t>
            </a:r>
            <a:r>
              <a:rPr lang="it-IT" sz="2000" i="1" u="sng" dirty="0"/>
              <a:t>verificare</a:t>
            </a:r>
            <a:r>
              <a:rPr lang="it-IT" sz="2000" i="1" dirty="0"/>
              <a:t>, con opportune azioni di coordinamento e controllo, </a:t>
            </a:r>
            <a:r>
              <a:rPr lang="it-IT" sz="2000" i="1" u="sng" dirty="0"/>
              <a:t>l’applicazione</a:t>
            </a:r>
            <a:r>
              <a:rPr lang="it-IT" sz="2000" i="1" dirty="0"/>
              <a:t>, da parte delle imprese esecutrici e dei lavoratori autonomi, </a:t>
            </a:r>
            <a:r>
              <a:rPr lang="it-IT" sz="2000" i="1" u="sng" dirty="0"/>
              <a:t>delle disposizioni </a:t>
            </a:r>
            <a:r>
              <a:rPr lang="it-IT" sz="2000" i="1" u="sng" dirty="0" smtClean="0"/>
              <a:t>contenute </a:t>
            </a:r>
            <a:r>
              <a:rPr lang="it-IT" sz="2000" i="1" u="sng" dirty="0"/>
              <a:t>nel PSC</a:t>
            </a:r>
            <a:r>
              <a:rPr lang="it-IT" sz="2000" i="1" dirty="0"/>
              <a:t> e la corretta applicazione delle relative procedure di lavoro.</a:t>
            </a:r>
            <a:endParaRPr lang="it-IT" sz="2000" dirty="0"/>
          </a:p>
        </p:txBody>
      </p:sp>
      <p:sp>
        <p:nvSpPr>
          <p:cNvPr id="5" name="CasellaDiTesto 4"/>
          <p:cNvSpPr txBox="1"/>
          <p:nvPr/>
        </p:nvSpPr>
        <p:spPr>
          <a:xfrm>
            <a:off x="2699792" y="5661248"/>
            <a:ext cx="1285884" cy="36933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it-IT" dirty="0"/>
              <a:t>violazione</a:t>
            </a:r>
          </a:p>
        </p:txBody>
      </p:sp>
      <p:sp>
        <p:nvSpPr>
          <p:cNvPr id="6" name="Freccia in giù 5"/>
          <p:cNvSpPr/>
          <p:nvPr/>
        </p:nvSpPr>
        <p:spPr>
          <a:xfrm>
            <a:off x="4283968" y="5589240"/>
            <a:ext cx="432048"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7" name="CasellaDiTesto 6"/>
          <p:cNvSpPr txBox="1"/>
          <p:nvPr/>
        </p:nvSpPr>
        <p:spPr>
          <a:xfrm>
            <a:off x="827584" y="6237312"/>
            <a:ext cx="756084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it-IT" dirty="0">
                <a:solidFill>
                  <a:srgbClr val="FF0000"/>
                </a:solidFill>
              </a:rPr>
              <a:t>sanzione da tre a sei mesi di arresto o ammenda da € 2.500 a € 6.400</a:t>
            </a:r>
          </a:p>
        </p:txBody>
      </p:sp>
      <p:sp>
        <p:nvSpPr>
          <p:cNvPr id="8" name="CasellaDiTesto 7"/>
          <p:cNvSpPr txBox="1"/>
          <p:nvPr/>
        </p:nvSpPr>
        <p:spPr>
          <a:xfrm>
            <a:off x="827584" y="2924944"/>
            <a:ext cx="7358063" cy="2554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it-IT" sz="2000" i="1" dirty="0"/>
              <a:t>Deve </a:t>
            </a:r>
            <a:r>
              <a:rPr lang="it-IT" sz="2000" i="1" u="sng" dirty="0"/>
              <a:t>verificare l’idoneità del POS</a:t>
            </a:r>
            <a:r>
              <a:rPr lang="it-IT" sz="2000" i="1" dirty="0"/>
              <a:t>, </a:t>
            </a:r>
            <a:r>
              <a:rPr lang="it-IT" sz="2000" i="1" dirty="0" smtClean="0"/>
              <a:t>considerato piano </a:t>
            </a:r>
            <a:r>
              <a:rPr lang="it-IT" sz="2000" i="1" dirty="0"/>
              <a:t>complementare di dettaglio del PSC, assicurandone la coerenza con quest’ultimo, </a:t>
            </a:r>
            <a:r>
              <a:rPr lang="it-IT" sz="2000" i="1" u="sng" dirty="0"/>
              <a:t>adeguare il PSC</a:t>
            </a:r>
            <a:r>
              <a:rPr lang="it-IT" sz="2000" i="1" dirty="0"/>
              <a:t> e il fascicolo dell’opera in relazione all’</a:t>
            </a:r>
            <a:r>
              <a:rPr lang="it-IT" sz="2000" i="1" u="sng" dirty="0"/>
              <a:t>evoluzione</a:t>
            </a:r>
            <a:r>
              <a:rPr lang="it-IT" sz="2000" i="1" dirty="0"/>
              <a:t> dei lavori ed alle eventuali modifiche intervenute, valutando le proposte delle imprese esecutrici dirette a migliorare la sicurezza in cantiere, </a:t>
            </a:r>
            <a:r>
              <a:rPr lang="it-IT" sz="2000" i="1" u="sng" dirty="0"/>
              <a:t>verificare</a:t>
            </a:r>
            <a:r>
              <a:rPr lang="it-IT" sz="2000" i="1" dirty="0"/>
              <a:t> che le imprese esecutrici adeguino, se necessario, i rispettivi piani operativi di sicurezza.</a:t>
            </a:r>
            <a:endParaRPr lang="it-IT" sz="2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67544" y="1268760"/>
            <a:ext cx="8215312"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it-IT" sz="2000" i="1" dirty="0"/>
              <a:t>Deve organizzare tra i datori di lavoro, ivi compresi i lavoratori autonomi, la </a:t>
            </a:r>
            <a:r>
              <a:rPr lang="it-IT" sz="2000" i="1" u="sng" dirty="0"/>
              <a:t>cooperazione</a:t>
            </a:r>
            <a:r>
              <a:rPr lang="it-IT" i="1" u="sng" dirty="0"/>
              <a:t> </a:t>
            </a:r>
            <a:r>
              <a:rPr lang="it-IT" sz="2000" i="1" u="sng" dirty="0"/>
              <a:t>ed il coordinamento</a:t>
            </a:r>
            <a:r>
              <a:rPr lang="it-IT" sz="2000" i="1" dirty="0"/>
              <a:t> delle attività nonché la loro reciproca informazione.</a:t>
            </a:r>
            <a:endParaRPr lang="it-IT" sz="2000" dirty="0"/>
          </a:p>
        </p:txBody>
      </p:sp>
      <p:sp>
        <p:nvSpPr>
          <p:cNvPr id="5" name="CasellaDiTesto 4"/>
          <p:cNvSpPr txBox="1"/>
          <p:nvPr/>
        </p:nvSpPr>
        <p:spPr>
          <a:xfrm>
            <a:off x="467544" y="3645024"/>
            <a:ext cx="8215313"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it-IT" sz="2000" i="1" dirty="0"/>
              <a:t>Deve </a:t>
            </a:r>
            <a:r>
              <a:rPr lang="it-IT" sz="2000" i="1" u="sng" dirty="0"/>
              <a:t>verificare l’attuazione</a:t>
            </a:r>
            <a:r>
              <a:rPr lang="it-IT" sz="2000" i="1" dirty="0"/>
              <a:t> di quanto previsto negli accordi tra le parti sociali al fine di realizzare il coordinamento tra i rappresentanti della sicurezza finalizzato al miglioramento della sicurezza in cantiere</a:t>
            </a:r>
            <a:endParaRPr lang="it-IT" sz="2000" dirty="0"/>
          </a:p>
        </p:txBody>
      </p:sp>
      <p:sp>
        <p:nvSpPr>
          <p:cNvPr id="46084" name="Titolo 1"/>
          <p:cNvSpPr>
            <a:spLocks noGrp="1"/>
          </p:cNvSpPr>
          <p:nvPr>
            <p:ph type="title"/>
          </p:nvPr>
        </p:nvSpPr>
        <p:spPr>
          <a:xfrm>
            <a:off x="500063" y="142875"/>
            <a:ext cx="8229600" cy="928688"/>
          </a:xfrm>
        </p:spPr>
        <p:txBody>
          <a:bodyPr/>
          <a:lstStyle/>
          <a:p>
            <a:pPr algn="ctr" eaLnBrk="1" hangingPunct="1"/>
            <a:r>
              <a:rPr lang="it-IT" dirty="0" smtClean="0"/>
              <a:t>Resp. Penale del CSE</a:t>
            </a:r>
          </a:p>
        </p:txBody>
      </p:sp>
      <p:sp>
        <p:nvSpPr>
          <p:cNvPr id="7" name="CasellaDiTesto 6"/>
          <p:cNvSpPr txBox="1"/>
          <p:nvPr/>
        </p:nvSpPr>
        <p:spPr>
          <a:xfrm>
            <a:off x="755576" y="2996952"/>
            <a:ext cx="75312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it-IT" dirty="0">
                <a:solidFill>
                  <a:srgbClr val="FF0000"/>
                </a:solidFill>
              </a:rPr>
              <a:t>sanzione da tre a sei mesi di arresto o ammenda da € 2.500 a € 6.400</a:t>
            </a:r>
          </a:p>
        </p:txBody>
      </p:sp>
      <p:sp>
        <p:nvSpPr>
          <p:cNvPr id="8" name="Freccia in giù 7"/>
          <p:cNvSpPr/>
          <p:nvPr/>
        </p:nvSpPr>
        <p:spPr>
          <a:xfrm>
            <a:off x="4283968" y="2348880"/>
            <a:ext cx="500063"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9" name="CasellaDiTesto 8"/>
          <p:cNvSpPr txBox="1"/>
          <p:nvPr/>
        </p:nvSpPr>
        <p:spPr>
          <a:xfrm>
            <a:off x="611561" y="5715016"/>
            <a:ext cx="807129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it-IT" dirty="0">
                <a:solidFill>
                  <a:srgbClr val="FF0000"/>
                </a:solidFill>
              </a:rPr>
              <a:t>sanzione da due a quattro mesi di arresto o ammenda da € 1.000 a € 4.800</a:t>
            </a:r>
          </a:p>
        </p:txBody>
      </p:sp>
      <p:sp>
        <p:nvSpPr>
          <p:cNvPr id="10" name="Freccia in giù 9"/>
          <p:cNvSpPr/>
          <p:nvPr/>
        </p:nvSpPr>
        <p:spPr>
          <a:xfrm>
            <a:off x="4357688" y="4929188"/>
            <a:ext cx="500062"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1" name="CasellaDiTesto 10"/>
          <p:cNvSpPr txBox="1"/>
          <p:nvPr/>
        </p:nvSpPr>
        <p:spPr>
          <a:xfrm>
            <a:off x="1475656" y="4941168"/>
            <a:ext cx="2143140" cy="36933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it-IT" dirty="0"/>
              <a:t>Sanzione più lieve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500063" y="908720"/>
            <a:ext cx="8215312" cy="4062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it-IT" sz="2000" i="1" dirty="0" smtClean="0"/>
              <a:t>DEVE:</a:t>
            </a:r>
          </a:p>
          <a:p>
            <a:pPr algn="just">
              <a:buFont typeface="Arial" pitchFamily="34" charset="0"/>
              <a:buChar char="•"/>
              <a:defRPr/>
            </a:pPr>
            <a:r>
              <a:rPr lang="it-IT" sz="2000" i="1" dirty="0" smtClean="0"/>
              <a:t> </a:t>
            </a:r>
            <a:r>
              <a:rPr lang="it-IT" sz="2000" i="1" u="sng" dirty="0"/>
              <a:t>segnalare</a:t>
            </a:r>
            <a:r>
              <a:rPr lang="it-IT" sz="2000" i="1" dirty="0"/>
              <a:t> al committente o al </a:t>
            </a:r>
            <a:r>
              <a:rPr lang="it-IT" sz="2000" i="1" dirty="0" err="1" smtClean="0"/>
              <a:t>resp</a:t>
            </a:r>
            <a:r>
              <a:rPr lang="it-IT" sz="2000" i="1" dirty="0" smtClean="0"/>
              <a:t>. </a:t>
            </a:r>
            <a:r>
              <a:rPr lang="it-IT" sz="2000" i="1" dirty="0"/>
              <a:t>dei lavori, previa </a:t>
            </a:r>
            <a:r>
              <a:rPr lang="it-IT" sz="2000" i="1" u="sng" dirty="0"/>
              <a:t>contestazione scritta alle imprese e ai lavoratori autonomi</a:t>
            </a:r>
            <a:r>
              <a:rPr lang="it-IT" sz="2000" i="1" dirty="0"/>
              <a:t> interessati, le inosservanze alle disposizioni degli articoli 94, 95, 96 e 97, comma 1, e alle prescrizioni del PSC, e </a:t>
            </a:r>
            <a:endParaRPr lang="it-IT" sz="2000" i="1" dirty="0" smtClean="0"/>
          </a:p>
          <a:p>
            <a:pPr algn="just">
              <a:buFont typeface="Arial" pitchFamily="34" charset="0"/>
              <a:buChar char="•"/>
              <a:defRPr/>
            </a:pPr>
            <a:r>
              <a:rPr lang="it-IT" sz="2000" i="1" u="sng" dirty="0" smtClean="0"/>
              <a:t> proporre</a:t>
            </a:r>
            <a:r>
              <a:rPr lang="it-IT" sz="2000" i="1" dirty="0" smtClean="0"/>
              <a:t> </a:t>
            </a:r>
            <a:r>
              <a:rPr lang="it-IT" sz="2000" i="1" dirty="0"/>
              <a:t>la sospensione dei lavori, l’allontanamento delle imprese o dei lavoratori autonomi dal cantiere, o la risoluzione del </a:t>
            </a:r>
            <a:r>
              <a:rPr lang="it-IT" sz="2000" i="1" dirty="0" smtClean="0"/>
              <a:t>contratto.</a:t>
            </a:r>
          </a:p>
          <a:p>
            <a:pPr algn="just">
              <a:defRPr/>
            </a:pPr>
            <a:r>
              <a:rPr lang="it-IT" i="1" dirty="0" smtClean="0"/>
              <a:t>DEVE: </a:t>
            </a:r>
          </a:p>
          <a:p>
            <a:pPr algn="just">
              <a:buFont typeface="Arial" pitchFamily="34" charset="0"/>
              <a:buChar char="•"/>
              <a:defRPr/>
            </a:pPr>
            <a:r>
              <a:rPr lang="it-IT" sz="2000" i="1" u="sng" dirty="0" smtClean="0"/>
              <a:t>dare </a:t>
            </a:r>
            <a:r>
              <a:rPr lang="it-IT" sz="2000" i="1" u="sng" dirty="0"/>
              <a:t>comunicazione dell’inadempienza</a:t>
            </a:r>
            <a:r>
              <a:rPr lang="it-IT" sz="2000" i="1" dirty="0"/>
              <a:t> alla Azienda Unità Sanitaria Locale e alla Direzione Provinciale del Lavoro territorialmente </a:t>
            </a:r>
            <a:r>
              <a:rPr lang="it-IT" sz="2000" i="1" dirty="0" smtClean="0"/>
              <a:t>competenti nel </a:t>
            </a:r>
            <a:r>
              <a:rPr lang="it-IT" sz="2000" i="1" dirty="0"/>
              <a:t>caso in cui il committente o il responsabile dei lavori non adotti alcun provvedimento in merito alla segnalazione, senza fornire idonea </a:t>
            </a:r>
            <a:r>
              <a:rPr lang="it-IT" sz="2000" i="1" dirty="0" smtClean="0"/>
              <a:t>motivazione</a:t>
            </a:r>
            <a:r>
              <a:rPr lang="it-IT" i="1" dirty="0"/>
              <a:t>.</a:t>
            </a:r>
            <a:endParaRPr lang="it-IT" dirty="0"/>
          </a:p>
        </p:txBody>
      </p:sp>
      <p:sp>
        <p:nvSpPr>
          <p:cNvPr id="47107" name="Titolo 1"/>
          <p:cNvSpPr>
            <a:spLocks noGrp="1"/>
          </p:cNvSpPr>
          <p:nvPr>
            <p:ph type="title"/>
          </p:nvPr>
        </p:nvSpPr>
        <p:spPr>
          <a:xfrm>
            <a:off x="500063" y="142875"/>
            <a:ext cx="8229600" cy="693837"/>
          </a:xfrm>
        </p:spPr>
        <p:txBody>
          <a:bodyPr>
            <a:normAutofit fontScale="90000"/>
          </a:bodyPr>
          <a:lstStyle/>
          <a:p>
            <a:pPr algn="ctr" eaLnBrk="1" hangingPunct="1"/>
            <a:r>
              <a:rPr lang="it-IT" dirty="0" smtClean="0"/>
              <a:t>Resp. Penale del CSE</a:t>
            </a:r>
          </a:p>
        </p:txBody>
      </p:sp>
      <p:sp>
        <p:nvSpPr>
          <p:cNvPr id="7" name="CasellaDiTesto 6"/>
          <p:cNvSpPr txBox="1"/>
          <p:nvPr/>
        </p:nvSpPr>
        <p:spPr>
          <a:xfrm>
            <a:off x="827584" y="5733256"/>
            <a:ext cx="767350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it-IT" dirty="0">
                <a:solidFill>
                  <a:srgbClr val="FF0000"/>
                </a:solidFill>
              </a:rPr>
              <a:t>sanzione da tre a sei mesi di arresto o ammenda da € 2.500 a € 6.400</a:t>
            </a:r>
          </a:p>
        </p:txBody>
      </p:sp>
      <p:sp>
        <p:nvSpPr>
          <p:cNvPr id="8" name="Freccia in giù 7"/>
          <p:cNvSpPr/>
          <p:nvPr/>
        </p:nvSpPr>
        <p:spPr>
          <a:xfrm>
            <a:off x="4355976" y="5085184"/>
            <a:ext cx="500063"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0" name="CasellaDiTesto 9"/>
          <p:cNvSpPr txBox="1"/>
          <p:nvPr/>
        </p:nvSpPr>
        <p:spPr>
          <a:xfrm>
            <a:off x="6357950" y="6143644"/>
            <a:ext cx="2143140" cy="369332"/>
          </a:xfrm>
          <a:prstGeom prst="rect">
            <a:avLst/>
          </a:prstGeom>
          <a:noFill/>
        </p:spPr>
        <p:txBody>
          <a:bodyPr wrap="square" rtlCol="0">
            <a:spAutoFit/>
          </a:bodyPr>
          <a:lstStyle/>
          <a:p>
            <a:r>
              <a:rPr lang="it-IT" dirty="0" smtClean="0"/>
              <a:t>Ma soprattutto…</a:t>
            </a:r>
            <a:endParaRPr lang="it-IT"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28596" y="285728"/>
            <a:ext cx="8229600" cy="633428"/>
          </a:xfrm>
        </p:spPr>
        <p:txBody>
          <a:bodyPr>
            <a:normAutofit fontScale="90000"/>
          </a:bodyPr>
          <a:lstStyle/>
          <a:p>
            <a:pPr algn="ctr" eaLnBrk="1" hangingPunct="1"/>
            <a:r>
              <a:rPr lang="it-IT" dirty="0" smtClean="0"/>
              <a:t>Resp. Penale del CSE</a:t>
            </a:r>
          </a:p>
        </p:txBody>
      </p:sp>
      <p:sp>
        <p:nvSpPr>
          <p:cNvPr id="5" name="CasellaDiTesto 4"/>
          <p:cNvSpPr txBox="1"/>
          <p:nvPr/>
        </p:nvSpPr>
        <p:spPr>
          <a:xfrm>
            <a:off x="1331640" y="1124744"/>
            <a:ext cx="6500858" cy="1891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ct val="150000"/>
              </a:lnSpc>
              <a:defRPr/>
            </a:pPr>
            <a:r>
              <a:rPr lang="it-IT" sz="2000" i="1" dirty="0"/>
              <a:t>Deve </a:t>
            </a:r>
            <a:r>
              <a:rPr lang="it-IT" sz="2000" b="1" i="1" u="sng" dirty="0"/>
              <a:t>sospendere</a:t>
            </a:r>
            <a:r>
              <a:rPr lang="it-IT" sz="2000" i="1" dirty="0"/>
              <a:t>, in caso di </a:t>
            </a:r>
            <a:r>
              <a:rPr lang="it-IT" sz="2000" i="1" u="sng" dirty="0"/>
              <a:t>pericolo grave e imminente, direttamente riscontrato</a:t>
            </a:r>
            <a:r>
              <a:rPr lang="it-IT" sz="2000" i="1" dirty="0"/>
              <a:t>, le singole lavorazioni fino alla verifica degli avvenuti adeguamenti effettuati dalle imprese interessate.</a:t>
            </a:r>
            <a:endParaRPr lang="it-IT" sz="2000" dirty="0"/>
          </a:p>
        </p:txBody>
      </p:sp>
      <p:sp>
        <p:nvSpPr>
          <p:cNvPr id="6" name="CasellaDiTesto 5"/>
          <p:cNvSpPr txBox="1"/>
          <p:nvPr/>
        </p:nvSpPr>
        <p:spPr>
          <a:xfrm>
            <a:off x="1763688" y="3284984"/>
            <a:ext cx="5500726" cy="96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ct val="150000"/>
              </a:lnSpc>
              <a:defRPr/>
            </a:pPr>
            <a:r>
              <a:rPr lang="it-IT" sz="2000" dirty="0"/>
              <a:t>Deve </a:t>
            </a:r>
            <a:r>
              <a:rPr lang="it-IT" sz="2000" u="sng" dirty="0"/>
              <a:t>redigere</a:t>
            </a:r>
            <a:r>
              <a:rPr lang="it-IT" sz="2000" dirty="0"/>
              <a:t> lui il </a:t>
            </a:r>
            <a:r>
              <a:rPr lang="it-IT" sz="2000" u="sng" dirty="0"/>
              <a:t>PSC</a:t>
            </a:r>
            <a:r>
              <a:rPr lang="it-IT" sz="2000" dirty="0"/>
              <a:t> se emergono più imprese </a:t>
            </a:r>
            <a:r>
              <a:rPr lang="it-IT" sz="2000" u="sng" dirty="0"/>
              <a:t>in corso d’opera</a:t>
            </a:r>
          </a:p>
        </p:txBody>
      </p:sp>
      <p:sp>
        <p:nvSpPr>
          <p:cNvPr id="7" name="CasellaDiTesto 6"/>
          <p:cNvSpPr txBox="1"/>
          <p:nvPr/>
        </p:nvSpPr>
        <p:spPr>
          <a:xfrm>
            <a:off x="827584" y="5357826"/>
            <a:ext cx="748883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it-IT" dirty="0">
                <a:solidFill>
                  <a:srgbClr val="FF0000"/>
                </a:solidFill>
              </a:rPr>
              <a:t>sanzione da tre a sei mesi di arresto o ammenda da € 2.500 a € 6.400</a:t>
            </a:r>
          </a:p>
        </p:txBody>
      </p:sp>
      <p:sp>
        <p:nvSpPr>
          <p:cNvPr id="8" name="Freccia in giù 7"/>
          <p:cNvSpPr/>
          <p:nvPr/>
        </p:nvSpPr>
        <p:spPr>
          <a:xfrm>
            <a:off x="4283968" y="4581128"/>
            <a:ext cx="500063" cy="6412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olo 1"/>
          <p:cNvSpPr>
            <a:spLocks noGrp="1"/>
          </p:cNvSpPr>
          <p:nvPr>
            <p:ph type="title"/>
          </p:nvPr>
        </p:nvSpPr>
        <p:spPr>
          <a:xfrm>
            <a:off x="428625" y="285750"/>
            <a:ext cx="8229600" cy="1143000"/>
          </a:xfrm>
        </p:spPr>
        <p:txBody>
          <a:bodyPr>
            <a:normAutofit fontScale="90000"/>
          </a:bodyPr>
          <a:lstStyle/>
          <a:p>
            <a:pPr algn="ctr" eaLnBrk="1" hangingPunct="1"/>
            <a:r>
              <a:rPr lang="it-IT" dirty="0" smtClean="0"/>
              <a:t>Resp. penale del CSE </a:t>
            </a:r>
            <a:br>
              <a:rPr lang="it-IT" dirty="0" smtClean="0"/>
            </a:br>
            <a:r>
              <a:rPr lang="it-IT" sz="3200" dirty="0" smtClean="0"/>
              <a:t>(casistica)</a:t>
            </a:r>
          </a:p>
        </p:txBody>
      </p:sp>
      <p:sp>
        <p:nvSpPr>
          <p:cNvPr id="48130" name="Segnaposto contenuto 2"/>
          <p:cNvSpPr>
            <a:spLocks noGrp="1"/>
          </p:cNvSpPr>
          <p:nvPr>
            <p:ph idx="1"/>
          </p:nvPr>
        </p:nvSpPr>
        <p:spPr>
          <a:xfrm>
            <a:off x="428596" y="1643050"/>
            <a:ext cx="8229600" cy="4810286"/>
          </a:xfrm>
        </p:spPr>
        <p:txBody>
          <a:bodyPr>
            <a:normAutofit/>
          </a:bodyPr>
          <a:lstStyle/>
          <a:p>
            <a:r>
              <a:rPr lang="it-IT" dirty="0" smtClean="0"/>
              <a:t>Cass. Penale, Sez. 4, sent. n. 13236 del 08 aprile 2010.</a:t>
            </a:r>
          </a:p>
          <a:p>
            <a:pPr algn="just">
              <a:buNone/>
            </a:pPr>
            <a:r>
              <a:rPr lang="it-IT" sz="2400" dirty="0" smtClean="0"/>
              <a:t>Resp. del CSE per aver cagionato la morte del lavoratore, messo a lavorare, con pala e piccone, ad uno </a:t>
            </a:r>
            <a:r>
              <a:rPr lang="it-IT" sz="2400" u="sng" dirty="0" smtClean="0"/>
              <a:t>scavo</a:t>
            </a:r>
            <a:r>
              <a:rPr lang="it-IT" sz="2400" dirty="0" smtClean="0"/>
              <a:t> di 1,70 metri di profondità e di metri 1,60 di larghezza senza tener conto della natura del terreno di riporto, privo di aderenza in quanto addossato ad un muro di cemento armato, che non garantiva adeguata resistenza. Il </a:t>
            </a:r>
            <a:r>
              <a:rPr lang="it-IT" sz="2400" u="sng" dirty="0" smtClean="0"/>
              <a:t>PSC andava rinnovato</a:t>
            </a:r>
            <a:r>
              <a:rPr lang="it-IT" sz="2400" dirty="0" smtClean="0"/>
              <a:t> in ragione della </a:t>
            </a:r>
            <a:r>
              <a:rPr lang="it-IT" sz="2400" u="sng" dirty="0" smtClean="0"/>
              <a:t>necessità di effettuare scavi più profondi</a:t>
            </a:r>
            <a:r>
              <a:rPr lang="it-IT" sz="2400" dirty="0" smtClean="0"/>
              <a:t>, per la presenza di una condotta per lo smaltimento di acque fognarie. In tale condizione di rischio, il lavoratore era rimasto travolto dal terreno soprastante, franatogli improvvisamente addosso.</a:t>
            </a:r>
          </a:p>
          <a:p>
            <a:endParaRPr lang="it-IT"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395536" y="332656"/>
            <a:ext cx="8229600" cy="1143000"/>
          </a:xfrm>
        </p:spPr>
        <p:txBody>
          <a:bodyPr>
            <a:normAutofit fontScale="90000"/>
          </a:bodyPr>
          <a:lstStyle/>
          <a:p>
            <a:pPr algn="ctr" eaLnBrk="1" hangingPunct="1"/>
            <a:r>
              <a:rPr lang="it-IT" dirty="0" smtClean="0"/>
              <a:t>Resp. penale (e civile) del CSE </a:t>
            </a:r>
            <a:br>
              <a:rPr lang="it-IT" dirty="0" smtClean="0"/>
            </a:br>
            <a:r>
              <a:rPr lang="it-IT" sz="3200" dirty="0" smtClean="0"/>
              <a:t>(casistica)</a:t>
            </a:r>
          </a:p>
        </p:txBody>
      </p:sp>
      <p:sp>
        <p:nvSpPr>
          <p:cNvPr id="3" name="Segnaposto contenuto 2"/>
          <p:cNvSpPr>
            <a:spLocks noGrp="1"/>
          </p:cNvSpPr>
          <p:nvPr>
            <p:ph idx="1"/>
          </p:nvPr>
        </p:nvSpPr>
        <p:spPr>
          <a:xfrm>
            <a:off x="457200" y="1500175"/>
            <a:ext cx="8229600" cy="4824426"/>
          </a:xfrm>
        </p:spPr>
        <p:txBody>
          <a:bodyPr>
            <a:normAutofit fontScale="92500"/>
          </a:bodyPr>
          <a:lstStyle/>
          <a:p>
            <a:r>
              <a:rPr lang="it-IT" dirty="0" smtClean="0"/>
              <a:t>Cassazione Penale, Sez. 4, nella sentenza n. 12596 del 31 marzo 2010</a:t>
            </a:r>
          </a:p>
          <a:p>
            <a:pPr algn="just">
              <a:buNone/>
            </a:pPr>
            <a:r>
              <a:rPr lang="it-IT" sz="2400" dirty="0" smtClean="0"/>
              <a:t>CSE responsabile e condannato al pagamento delle spese processuali, nonché alla rifusione delle spese a favore della parte civile per l’infortunio ad un lavoratore caduto dalla soletta superiore di un locale situato a metri 6,40 dal suolo ove stava posizionando con altri colleghi dei pannelli a completamento delle pareti dell'edificio. La soletta presentava un'apertura per il passaggio di un </a:t>
            </a:r>
            <a:r>
              <a:rPr lang="it-IT" sz="2400" dirty="0" err="1" smtClean="0"/>
              <a:t>condotto…</a:t>
            </a:r>
            <a:r>
              <a:rPr lang="it-IT" sz="2400" dirty="0" smtClean="0"/>
              <a:t> </a:t>
            </a:r>
          </a:p>
          <a:p>
            <a:pPr algn="just">
              <a:buNone/>
            </a:pPr>
            <a:r>
              <a:rPr lang="it-IT" sz="2400" dirty="0" smtClean="0"/>
              <a:t>Il CSE aveva </a:t>
            </a:r>
            <a:r>
              <a:rPr lang="it-IT" sz="2400" u="sng" dirty="0" smtClean="0"/>
              <a:t>omesso di verificare l'applicazione del PSC</a:t>
            </a:r>
            <a:r>
              <a:rPr lang="it-IT" sz="2400" dirty="0" smtClean="0"/>
              <a:t> e non aveva adottato, in caso di accertata inottemperanza,  essendo le mancanze persistenti nel tempo, provvedimenti di </a:t>
            </a:r>
            <a:r>
              <a:rPr lang="it-IT" sz="2400" u="sng" dirty="0" smtClean="0"/>
              <a:t>sospensione</a:t>
            </a:r>
            <a:r>
              <a:rPr lang="it-IT" sz="2400" dirty="0" smtClean="0"/>
              <a:t> dei lavori pericolosi.</a:t>
            </a:r>
            <a:endParaRPr lang="it-IT"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428604"/>
            <a:ext cx="8229600" cy="1143000"/>
          </a:xfrm>
        </p:spPr>
        <p:txBody>
          <a:bodyPr>
            <a:normAutofit fontScale="90000"/>
          </a:bodyPr>
          <a:lstStyle/>
          <a:p>
            <a:pPr algn="ctr"/>
            <a:r>
              <a:rPr lang="it-IT" sz="4000" dirty="0" smtClean="0"/>
              <a:t>Resp. Penale del CSE per omesso coordinamento e controllo</a:t>
            </a:r>
            <a:endParaRPr lang="it-IT" sz="4000" dirty="0"/>
          </a:p>
        </p:txBody>
      </p:sp>
      <p:sp>
        <p:nvSpPr>
          <p:cNvPr id="3" name="Segnaposto contenuto 2"/>
          <p:cNvSpPr>
            <a:spLocks noGrp="1"/>
          </p:cNvSpPr>
          <p:nvPr>
            <p:ph idx="1"/>
          </p:nvPr>
        </p:nvSpPr>
        <p:spPr>
          <a:xfrm>
            <a:off x="457200" y="1714489"/>
            <a:ext cx="8229600" cy="4610112"/>
          </a:xfrm>
        </p:spPr>
        <p:txBody>
          <a:bodyPr/>
          <a:lstStyle/>
          <a:p>
            <a:r>
              <a:rPr lang="it-IT" dirty="0" smtClean="0"/>
              <a:t>Cass. Pen. Sez. IV n. 6219 del 12 febbraio 2009</a:t>
            </a:r>
          </a:p>
          <a:p>
            <a:pPr algn="just">
              <a:buNone/>
            </a:pPr>
            <a:r>
              <a:rPr lang="it-IT" dirty="0" smtClean="0"/>
              <a:t>Il CSE si era recato in cantiere il giorno stesso dell’infortunio prima che l’evento si verificasse, ed aveva consentito che i lavori in elevazione fossero svolti “senza che venisse adottata alcuna </a:t>
            </a:r>
            <a:r>
              <a:rPr lang="it-IT" u="sng" dirty="0" smtClean="0"/>
              <a:t>opera provvisionale</a:t>
            </a:r>
            <a:r>
              <a:rPr lang="it-IT" dirty="0" smtClean="0"/>
              <a:t>  protettiva e senza che i lavoratori avessero a disposizione agganci di sicurezza”. Ciò perché “</a:t>
            </a:r>
            <a:r>
              <a:rPr lang="it-IT" u="sng" dirty="0" smtClean="0"/>
              <a:t>verificare</a:t>
            </a:r>
            <a:r>
              <a:rPr lang="it-IT" dirty="0" smtClean="0"/>
              <a:t> significa </a:t>
            </a:r>
            <a:r>
              <a:rPr lang="it-IT" u="sng" dirty="0" smtClean="0"/>
              <a:t>controllare l'opera altrui</a:t>
            </a:r>
            <a:r>
              <a:rPr lang="it-IT" dirty="0" smtClean="0"/>
              <a:t> e, nel caso di specie, la verifica obbligava ad intervenire se venivano riscontrate violazioni delle misure di prevenzione”</a:t>
            </a:r>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332656"/>
            <a:ext cx="8229600" cy="1285875"/>
          </a:xfrm>
        </p:spPr>
        <p:txBody>
          <a:bodyPr>
            <a:normAutofit fontScale="90000"/>
          </a:bodyPr>
          <a:lstStyle/>
          <a:p>
            <a:pPr algn="ctr" eaLnBrk="1" fontAlgn="auto" hangingPunct="1">
              <a:spcAft>
                <a:spcPts val="0"/>
              </a:spcAft>
              <a:defRPr/>
            </a:pPr>
            <a:r>
              <a:rPr lang="it-IT" dirty="0" smtClean="0"/>
              <a:t>La sospensione dell’attività di impresa (art. 14)</a:t>
            </a:r>
            <a:endParaRPr lang="it-IT" dirty="0"/>
          </a:p>
        </p:txBody>
      </p:sp>
      <p:sp>
        <p:nvSpPr>
          <p:cNvPr id="15363" name="Segnaposto contenuto 2"/>
          <p:cNvSpPr>
            <a:spLocks noGrp="1"/>
          </p:cNvSpPr>
          <p:nvPr>
            <p:ph idx="1"/>
          </p:nvPr>
        </p:nvSpPr>
        <p:spPr>
          <a:xfrm>
            <a:off x="457200" y="1857375"/>
            <a:ext cx="8229600" cy="4786313"/>
          </a:xfrm>
        </p:spPr>
        <p:txBody>
          <a:bodyPr/>
          <a:lstStyle/>
          <a:p>
            <a:pPr eaLnBrk="1" hangingPunct="1"/>
            <a:r>
              <a:rPr lang="it-IT" sz="2800" dirty="0" smtClean="0"/>
              <a:t>Complessivamente riscritto con il decreto correttivo: ora casi e condizioni tassativi</a:t>
            </a:r>
          </a:p>
          <a:p>
            <a:pPr eaLnBrk="1" hangingPunct="1"/>
            <a:r>
              <a:rPr lang="it-IT" sz="2800" dirty="0" smtClean="0"/>
              <a:t>Due casi</a:t>
            </a:r>
          </a:p>
          <a:p>
            <a:pPr lvl="1" eaLnBrk="1" hangingPunct="1"/>
            <a:r>
              <a:rPr lang="it-IT" sz="2400" dirty="0" smtClean="0"/>
              <a:t>Impiego di lavoratori irregolari in numero pari o maggiore al 20% dei lavoratori presenti : punito con la pena alternativa dell’arresto o ammenda con possibilità di applicare la procedura ex </a:t>
            </a:r>
            <a:r>
              <a:rPr lang="it-IT" sz="2400" dirty="0" err="1" smtClean="0"/>
              <a:t>d.lgs</a:t>
            </a:r>
            <a:r>
              <a:rPr lang="it-IT" sz="2400" dirty="0" smtClean="0"/>
              <a:t> 758/94</a:t>
            </a:r>
          </a:p>
          <a:p>
            <a:pPr lvl="1" eaLnBrk="1" hangingPunct="1"/>
            <a:r>
              <a:rPr lang="it-IT" sz="2400" dirty="0" smtClean="0"/>
              <a:t>Gravi e </a:t>
            </a:r>
            <a:r>
              <a:rPr lang="it-IT" sz="2400" b="1" u="sng" dirty="0" smtClean="0"/>
              <a:t>reiterate</a:t>
            </a:r>
            <a:r>
              <a:rPr lang="it-IT" sz="2400" dirty="0" smtClean="0"/>
              <a:t> violazioni in materia di tutela della salute e la sicurezza sul lavoro: punite con il solo arresto</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428604"/>
            <a:ext cx="8229600" cy="1143000"/>
          </a:xfrm>
        </p:spPr>
        <p:txBody>
          <a:bodyPr>
            <a:normAutofit fontScale="90000"/>
          </a:bodyPr>
          <a:lstStyle/>
          <a:p>
            <a:pPr algn="ctr"/>
            <a:r>
              <a:rPr lang="it-IT" dirty="0" smtClean="0"/>
              <a:t>Resp. Penale del CSE e obbligo di presenza in cantiere</a:t>
            </a:r>
            <a:endParaRPr lang="it-IT" dirty="0"/>
          </a:p>
        </p:txBody>
      </p:sp>
      <p:sp>
        <p:nvSpPr>
          <p:cNvPr id="3" name="Segnaposto contenuto 2"/>
          <p:cNvSpPr>
            <a:spLocks noGrp="1"/>
          </p:cNvSpPr>
          <p:nvPr>
            <p:ph idx="1"/>
          </p:nvPr>
        </p:nvSpPr>
        <p:spPr>
          <a:xfrm>
            <a:off x="500034" y="1571613"/>
            <a:ext cx="8229600" cy="3643338"/>
          </a:xfrm>
        </p:spPr>
        <p:txBody>
          <a:bodyPr/>
          <a:lstStyle/>
          <a:p>
            <a:pPr algn="just"/>
            <a:r>
              <a:rPr lang="it-IT" dirty="0" smtClean="0"/>
              <a:t>Cass. Pen. Sez. IV n. 38002 del 3 ottobre 2008</a:t>
            </a:r>
          </a:p>
          <a:p>
            <a:pPr algn="just">
              <a:buNone/>
            </a:pPr>
            <a:r>
              <a:rPr lang="it-IT" sz="2400" dirty="0" smtClean="0"/>
              <a:t>“i compiti del coordinatore codificati dal legislatore dimostrano che il rispetto delle prescrizioni di sicurezza da parte dei soggetti interessati è verificato dal coordinatore per l'esecuzione dei lavori, </a:t>
            </a:r>
            <a:r>
              <a:rPr lang="it-IT" sz="2400" u="sng" dirty="0" smtClean="0"/>
              <a:t>non</a:t>
            </a:r>
            <a:r>
              <a:rPr lang="it-IT" sz="2400" dirty="0" smtClean="0"/>
              <a:t> in </a:t>
            </a:r>
            <a:r>
              <a:rPr lang="it-IT" sz="2400" u="sng" dirty="0" smtClean="0"/>
              <a:t>occasionali sopralluoghi</a:t>
            </a:r>
            <a:r>
              <a:rPr lang="it-IT" sz="2400" dirty="0" smtClean="0"/>
              <a:t>, ma nel corso di </a:t>
            </a:r>
            <a:r>
              <a:rPr lang="it-IT" sz="2400" u="sng" dirty="0" smtClean="0"/>
              <a:t>costanti controlli</a:t>
            </a:r>
            <a:r>
              <a:rPr lang="it-IT" sz="2400" dirty="0" smtClean="0"/>
              <a:t> misurati sulle fasi di lavorazione, in modo da evitare pericolosi vuoti di vigilanza, e da rendere effettiva, e non meramente eventuale, la tutela dei lavoratori</a:t>
            </a:r>
            <a:endParaRPr lang="it-IT" sz="2400" dirty="0"/>
          </a:p>
        </p:txBody>
      </p:sp>
      <p:sp>
        <p:nvSpPr>
          <p:cNvPr id="4" name="CasellaDiTesto 3"/>
          <p:cNvSpPr txBox="1"/>
          <p:nvPr/>
        </p:nvSpPr>
        <p:spPr>
          <a:xfrm>
            <a:off x="428596" y="5143512"/>
            <a:ext cx="821537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t-IT" sz="2000" dirty="0" smtClean="0"/>
              <a:t>Non si richiede comunque la presenza costante in cantiere, ma tale da garantire un efficace controllo. </a:t>
            </a:r>
            <a:r>
              <a:rPr lang="it-IT" sz="2000" b="1" u="sng" dirty="0" smtClean="0"/>
              <a:t>Controllo qualitativo</a:t>
            </a:r>
            <a:r>
              <a:rPr lang="it-IT" sz="2000" b="1" dirty="0" smtClean="0"/>
              <a:t> </a:t>
            </a:r>
            <a:r>
              <a:rPr lang="it-IT" sz="2000" dirty="0" smtClean="0"/>
              <a:t>e non quantitativo. Opportuna la </a:t>
            </a:r>
            <a:r>
              <a:rPr lang="it-IT" sz="2000" u="sng" dirty="0" smtClean="0"/>
              <a:t>verbalizzazione</a:t>
            </a:r>
            <a:r>
              <a:rPr lang="it-IT" sz="2000" dirty="0" smtClean="0"/>
              <a:t> dei controlli.</a:t>
            </a:r>
            <a:endParaRPr lang="it-IT" sz="20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428604"/>
            <a:ext cx="8229600" cy="1143000"/>
          </a:xfrm>
        </p:spPr>
        <p:txBody>
          <a:bodyPr>
            <a:normAutofit fontScale="90000"/>
          </a:bodyPr>
          <a:lstStyle/>
          <a:p>
            <a:pPr algn="ctr"/>
            <a:r>
              <a:rPr lang="it-IT" sz="4400" dirty="0" smtClean="0"/>
              <a:t>Rapporto tra responsabilità del coordinatore e di altre figure</a:t>
            </a:r>
            <a:endParaRPr lang="it-IT" sz="4400" dirty="0"/>
          </a:p>
        </p:txBody>
      </p:sp>
      <p:sp>
        <p:nvSpPr>
          <p:cNvPr id="3" name="Segnaposto contenuto 2"/>
          <p:cNvSpPr>
            <a:spLocks noGrp="1"/>
          </p:cNvSpPr>
          <p:nvPr>
            <p:ph idx="1"/>
          </p:nvPr>
        </p:nvSpPr>
        <p:spPr>
          <a:xfrm>
            <a:off x="457200" y="1935163"/>
            <a:ext cx="8229600" cy="565143"/>
          </a:xfrm>
        </p:spPr>
        <p:txBody>
          <a:bodyPr/>
          <a:lstStyle/>
          <a:p>
            <a:r>
              <a:rPr lang="it-IT" dirty="0" smtClean="0"/>
              <a:t>Cass. Penale sez. IV Sent. N. 17468 del 5 maggio 2011</a:t>
            </a:r>
          </a:p>
          <a:p>
            <a:pPr>
              <a:buNone/>
            </a:pPr>
            <a:endParaRPr lang="it-IT" dirty="0"/>
          </a:p>
        </p:txBody>
      </p:sp>
      <p:sp>
        <p:nvSpPr>
          <p:cNvPr id="4" name="CasellaDiTesto 3"/>
          <p:cNvSpPr txBox="1"/>
          <p:nvPr/>
        </p:nvSpPr>
        <p:spPr>
          <a:xfrm>
            <a:off x="500034" y="2786058"/>
            <a:ext cx="8001056" cy="2677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it-IT" sz="2800" b="1" dirty="0">
                <a:latin typeface="+mn-lt"/>
              </a:rPr>
              <a:t>Il coordinatore assume una posizione di garanzia che </a:t>
            </a:r>
            <a:r>
              <a:rPr lang="it-IT" sz="2800" b="1" u="sng" dirty="0">
                <a:latin typeface="+mn-lt"/>
              </a:rPr>
              <a:t>non si sovrappone a quella di altri soggetti</a:t>
            </a:r>
            <a:r>
              <a:rPr lang="it-IT" sz="2800" b="1" dirty="0">
                <a:latin typeface="+mn-lt"/>
              </a:rPr>
              <a:t> ma ad essi si affianca con compiti di coordinamento e controllo per offrire la massima incolumità dei lavoratori operanti in cantiere.</a:t>
            </a:r>
            <a:endParaRPr lang="it-IT" sz="2800" dirty="0">
              <a:latin typeface="+mn-lt"/>
            </a:endParaRPr>
          </a:p>
        </p:txBody>
      </p:sp>
      <p:sp>
        <p:nvSpPr>
          <p:cNvPr id="5" name="CasellaDiTesto 4"/>
          <p:cNvSpPr txBox="1"/>
          <p:nvPr/>
        </p:nvSpPr>
        <p:spPr>
          <a:xfrm>
            <a:off x="6572264" y="5929330"/>
            <a:ext cx="1928826" cy="369332"/>
          </a:xfrm>
          <a:prstGeom prst="rect">
            <a:avLst/>
          </a:prstGeom>
          <a:noFill/>
        </p:spPr>
        <p:txBody>
          <a:bodyPr wrap="square" rtlCol="0">
            <a:spAutoFit/>
          </a:bodyPr>
          <a:lstStyle/>
          <a:p>
            <a:r>
              <a:rPr lang="it-IT" dirty="0" smtClean="0"/>
              <a:t>Il caso </a:t>
            </a:r>
            <a:r>
              <a:rPr lang="it-IT" dirty="0" err="1" smtClean="0"/>
              <a:t>pratico…</a:t>
            </a:r>
            <a:r>
              <a:rPr lang="it-IT" dirty="0" smtClean="0"/>
              <a:t>.</a:t>
            </a:r>
            <a:endParaRPr lang="it-IT"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a:spLocks noGrp="1"/>
          </p:cNvSpPr>
          <p:nvPr>
            <p:ph type="title"/>
          </p:nvPr>
        </p:nvSpPr>
        <p:spPr>
          <a:xfrm>
            <a:off x="335741" y="404664"/>
            <a:ext cx="8472518" cy="1143000"/>
          </a:xfrm>
        </p:spPr>
        <p:txBody>
          <a:bodyPr>
            <a:normAutofit/>
          </a:bodyPr>
          <a:lstStyle/>
          <a:p>
            <a:r>
              <a:rPr lang="it-IT" sz="2800" dirty="0" smtClean="0"/>
              <a:t>Cass. Pen. sez. IV Sent. N. 17468 del 5 maggio 2011</a:t>
            </a:r>
          </a:p>
          <a:p>
            <a:pPr>
              <a:buNone/>
            </a:pPr>
            <a:endParaRPr lang="it-IT" sz="2800" dirty="0"/>
          </a:p>
        </p:txBody>
      </p:sp>
      <p:sp>
        <p:nvSpPr>
          <p:cNvPr id="3" name="Segnaposto contenuto 2"/>
          <p:cNvSpPr>
            <a:spLocks noGrp="1"/>
          </p:cNvSpPr>
          <p:nvPr>
            <p:ph idx="1"/>
          </p:nvPr>
        </p:nvSpPr>
        <p:spPr>
          <a:xfrm>
            <a:off x="457200" y="1268760"/>
            <a:ext cx="8229600" cy="2103040"/>
          </a:xfrm>
        </p:spPr>
        <p:txBody>
          <a:bodyPr>
            <a:normAutofit fontScale="92500" lnSpcReduction="10000"/>
          </a:bodyPr>
          <a:lstStyle/>
          <a:p>
            <a:pPr algn="just"/>
            <a:r>
              <a:rPr lang="it-IT" sz="2000" dirty="0" smtClean="0"/>
              <a:t>Il CSE, violando gli obblighi derivategli dalle sue qualità, aveva omesso di verificare le modalità di svolgimento delle operazioni di scarico di materiali edili a mezzo della gru (infortunio verificatosi per lo sganciamento da una gru del carico ritenuto particolarmente eccessivo – cosa che era ritenuta frutto di una prassi </a:t>
            </a:r>
            <a:r>
              <a:rPr lang="it-IT" sz="2000" dirty="0" err="1" smtClean="0"/>
              <a:t>routinaria</a:t>
            </a:r>
            <a:r>
              <a:rPr lang="it-IT" sz="2000" dirty="0" smtClean="0"/>
              <a:t> e perciò conoscibile dal CSE)</a:t>
            </a:r>
          </a:p>
          <a:p>
            <a:pPr algn="just">
              <a:buNone/>
            </a:pPr>
            <a:r>
              <a:rPr lang="it-IT" sz="2000" dirty="0" smtClean="0"/>
              <a:t> </a:t>
            </a:r>
            <a:endParaRPr lang="it-IT" sz="2000" dirty="0"/>
          </a:p>
        </p:txBody>
      </p:sp>
      <p:sp>
        <p:nvSpPr>
          <p:cNvPr id="8" name="CasellaDiTesto 7"/>
          <p:cNvSpPr txBox="1"/>
          <p:nvPr/>
        </p:nvSpPr>
        <p:spPr>
          <a:xfrm>
            <a:off x="3059832" y="3140968"/>
            <a:ext cx="3024336"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it-IT" sz="2400" dirty="0" smtClean="0"/>
              <a:t>La difesa del CSE</a:t>
            </a:r>
            <a:endParaRPr lang="it-IT" sz="2400" dirty="0"/>
          </a:p>
        </p:txBody>
      </p:sp>
      <p:sp>
        <p:nvSpPr>
          <p:cNvPr id="9" name="Rettangolo 8"/>
          <p:cNvSpPr/>
          <p:nvPr/>
        </p:nvSpPr>
        <p:spPr>
          <a:xfrm>
            <a:off x="539552" y="3717032"/>
            <a:ext cx="7992888" cy="2862322"/>
          </a:xfrm>
          <a:prstGeom prst="rect">
            <a:avLst/>
          </a:prstGeom>
        </p:spPr>
        <p:txBody>
          <a:bodyPr wrap="square">
            <a:spAutoFit/>
          </a:bodyPr>
          <a:lstStyle/>
          <a:p>
            <a:pPr algn="just">
              <a:buClr>
                <a:schemeClr val="tx2"/>
              </a:buClr>
              <a:buFont typeface="Arial" pitchFamily="34" charset="0"/>
              <a:buChar char="•"/>
            </a:pPr>
            <a:r>
              <a:rPr lang="it-IT" sz="2000" dirty="0" smtClean="0">
                <a:latin typeface="+mn-lt"/>
              </a:rPr>
              <a:t> era stata riconosciuta una sua condotta omissiva pur riconoscendo che lo stesso </a:t>
            </a:r>
            <a:r>
              <a:rPr lang="it-IT" sz="2000" u="sng" dirty="0" smtClean="0">
                <a:latin typeface="+mn-lt"/>
              </a:rPr>
              <a:t>aveva proceduto ad effettuare delle  verifiche in cantiere</a:t>
            </a:r>
            <a:r>
              <a:rPr lang="it-IT" sz="2000" dirty="0" smtClean="0">
                <a:latin typeface="+mn-lt"/>
              </a:rPr>
              <a:t>, quasi prefigurando un obbligo di presenza continua nel cantiere che non è previsto dalla norma. </a:t>
            </a:r>
          </a:p>
          <a:p>
            <a:pPr algn="just">
              <a:buFont typeface="Arial" pitchFamily="34" charset="0"/>
              <a:buChar char="•"/>
            </a:pPr>
            <a:r>
              <a:rPr lang="it-IT" sz="2000" dirty="0" smtClean="0">
                <a:latin typeface="+mn-lt"/>
              </a:rPr>
              <a:t> nell’accaduto sarebbero state individuate delle </a:t>
            </a:r>
            <a:r>
              <a:rPr lang="it-IT" sz="2000" u="sng" dirty="0" smtClean="0">
                <a:latin typeface="+mn-lt"/>
              </a:rPr>
              <a:t>condotte colpose ascrivibili ad altri</a:t>
            </a:r>
            <a:r>
              <a:rPr lang="it-IT" sz="2000" dirty="0" smtClean="0">
                <a:latin typeface="+mn-lt"/>
              </a:rPr>
              <a:t> e non a lui ed alla sua qualità professionale quali il sollevamento di un carico eccessivo, le modalità di parcheggio del camion ove erano allocati i travetti ed il transito in loco del lavoratore durante le operazioni</a:t>
            </a:r>
            <a:endParaRPr lang="it-IT" sz="2000" dirty="0">
              <a:latin typeface="+mn-l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620688"/>
            <a:ext cx="8229600" cy="792088"/>
          </a:xfrm>
        </p:spPr>
        <p:txBody>
          <a:bodyPr>
            <a:normAutofit fontScale="90000"/>
          </a:bodyPr>
          <a:lstStyle/>
          <a:p>
            <a:pPr algn="ctr"/>
            <a:r>
              <a:rPr lang="it-IT" sz="3600" dirty="0" smtClean="0"/>
              <a:t>Cass. Pen. sez. IV Sent. N. 17468/2011:</a:t>
            </a:r>
            <a:br>
              <a:rPr lang="it-IT" sz="3600" dirty="0" smtClean="0"/>
            </a:br>
            <a:r>
              <a:rPr lang="it-IT" sz="3600" dirty="0" smtClean="0"/>
              <a:t>i principi</a:t>
            </a:r>
            <a:endParaRPr lang="it-IT" sz="3600" dirty="0"/>
          </a:p>
        </p:txBody>
      </p:sp>
      <p:sp>
        <p:nvSpPr>
          <p:cNvPr id="5" name="CasellaDiTesto 4"/>
          <p:cNvSpPr txBox="1"/>
          <p:nvPr/>
        </p:nvSpPr>
        <p:spPr>
          <a:xfrm>
            <a:off x="539552" y="1916832"/>
            <a:ext cx="8072494"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t-IT" sz="2000" dirty="0" smtClean="0"/>
              <a:t>“</a:t>
            </a:r>
            <a:r>
              <a:rPr lang="it-IT" sz="2000" i="1" dirty="0" smtClean="0"/>
              <a:t>non è irragionevole la contestazione relativa alla </a:t>
            </a:r>
            <a:r>
              <a:rPr lang="it-IT" sz="2000" i="1" u="sng" dirty="0" smtClean="0"/>
              <a:t>mancata verifica della rischiosità e pericolosità delle operazioni di scarico</a:t>
            </a:r>
            <a:r>
              <a:rPr lang="it-IT" sz="2000" i="1" dirty="0" smtClean="0"/>
              <a:t> del tipo di che trattasi (ritenute "comuni"), senza con ciò ipotizzare un obbligo (che non è nella legge) di presenza costante nel cantiere da parte del coordinatore</a:t>
            </a:r>
            <a:r>
              <a:rPr lang="it-IT" sz="2000" dirty="0" smtClean="0"/>
              <a:t>”</a:t>
            </a:r>
            <a:endParaRPr lang="it-IT" sz="2000" dirty="0"/>
          </a:p>
        </p:txBody>
      </p:sp>
      <p:sp>
        <p:nvSpPr>
          <p:cNvPr id="6" name="CasellaDiTesto 5"/>
          <p:cNvSpPr txBox="1"/>
          <p:nvPr/>
        </p:nvSpPr>
        <p:spPr>
          <a:xfrm>
            <a:off x="539552" y="3717032"/>
            <a:ext cx="8072494"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t-IT" sz="2000" dirty="0" smtClean="0"/>
              <a:t>“</a:t>
            </a:r>
            <a:r>
              <a:rPr lang="it-IT" sz="2000" i="1" dirty="0" smtClean="0"/>
              <a:t>L'</a:t>
            </a:r>
            <a:r>
              <a:rPr lang="it-IT" sz="2000" i="1" u="sng" dirty="0" smtClean="0"/>
              <a:t>obbligo di verifica</a:t>
            </a:r>
            <a:r>
              <a:rPr lang="it-IT" sz="2000" dirty="0" smtClean="0"/>
              <a:t>”</a:t>
            </a:r>
            <a:r>
              <a:rPr lang="it-IT" sz="2000" i="1" dirty="0" smtClean="0"/>
              <a:t>(questo sì da attuare costantemente) è invece proprio del ruolo di CSE e risulta essere rimasto insoddisfatto a fronte della prassi operativa "irregolare" che, in quanto comunemente osservata, avrebbe potuto e dovuto essere stata </a:t>
            </a:r>
            <a:r>
              <a:rPr lang="it-IT" sz="2000" i="1" dirty="0" err="1" smtClean="0"/>
              <a:t>attenzionata</a:t>
            </a:r>
            <a:r>
              <a:rPr lang="it-IT" sz="2000" i="1" dirty="0" smtClean="0"/>
              <a:t> e adeguatamente contrastata (come poi dopo l'incidente)”</a:t>
            </a:r>
          </a:p>
          <a:p>
            <a:pPr algn="just"/>
            <a:r>
              <a:rPr lang="it-IT" sz="2000" b="1" i="1" u="sng" dirty="0" smtClean="0"/>
              <a:t>L’osservanza dell’obbligo di controllo avrebbe potuto contrastare le condotte colpevoli (e  del tutto prevedibili) di altri</a:t>
            </a:r>
            <a:r>
              <a:rPr lang="it-IT" sz="2000" i="1" dirty="0" smtClean="0"/>
              <a:t>.</a:t>
            </a:r>
            <a:endParaRPr lang="it-IT" sz="20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8229600" cy="936104"/>
          </a:xfrm>
        </p:spPr>
        <p:txBody>
          <a:bodyPr/>
          <a:lstStyle/>
          <a:p>
            <a:r>
              <a:rPr lang="it-IT" dirty="0" err="1" smtClean="0"/>
              <a:t>Cass</a:t>
            </a:r>
            <a:r>
              <a:rPr lang="it-IT" dirty="0" smtClean="0"/>
              <a:t>. Sez. IV 17.8.2011 n. 32142</a:t>
            </a:r>
            <a:endParaRPr lang="it-IT" dirty="0"/>
          </a:p>
        </p:txBody>
      </p:sp>
      <p:sp>
        <p:nvSpPr>
          <p:cNvPr id="3" name="Segnaposto contenuto 2"/>
          <p:cNvSpPr>
            <a:spLocks noGrp="1"/>
          </p:cNvSpPr>
          <p:nvPr>
            <p:ph idx="1"/>
          </p:nvPr>
        </p:nvSpPr>
        <p:spPr>
          <a:xfrm>
            <a:off x="457200" y="1484784"/>
            <a:ext cx="8229600" cy="5112567"/>
          </a:xfrm>
        </p:spPr>
        <p:txBody>
          <a:bodyPr>
            <a:normAutofit/>
          </a:bodyPr>
          <a:lstStyle/>
          <a:p>
            <a:r>
              <a:rPr lang="it-IT" dirty="0" smtClean="0"/>
              <a:t>CSE quale soggetto cui compete </a:t>
            </a:r>
            <a:r>
              <a:rPr lang="it-IT" dirty="0"/>
              <a:t>anche il  </a:t>
            </a:r>
            <a:r>
              <a:rPr lang="it-IT" u="sng" dirty="0"/>
              <a:t>collegamento tra impresa appaltatrice e committente</a:t>
            </a:r>
            <a:r>
              <a:rPr lang="it-IT" dirty="0"/>
              <a:t>. </a:t>
            </a:r>
            <a:r>
              <a:rPr lang="it-IT" dirty="0" smtClean="0"/>
              <a:t>Ciò al fine di</a:t>
            </a:r>
            <a:r>
              <a:rPr lang="it-IT" dirty="0"/>
              <a:t>  garantire la migliore organizzazione del lavoro rispetto alla</a:t>
            </a:r>
            <a:r>
              <a:rPr lang="it-IT" b="1" dirty="0"/>
              <a:t> tutela </a:t>
            </a:r>
            <a:r>
              <a:rPr lang="it-IT" b="1" dirty="0" smtClean="0"/>
              <a:t>antinfortunistica.</a:t>
            </a:r>
          </a:p>
          <a:p>
            <a:r>
              <a:rPr lang="it-IT" dirty="0"/>
              <a:t>Nel caso oggetto di giudizio, il CSE avrebbe dovuto </a:t>
            </a:r>
            <a:r>
              <a:rPr lang="it-IT" b="1" dirty="0"/>
              <a:t>verificare la effettiva realizzazione degli interventi </a:t>
            </a:r>
            <a:r>
              <a:rPr lang="it-IT" dirty="0"/>
              <a:t>atti ad evitare infortuni (la posa del solaio in laterizi, con il rischio di caduta dall’alto, eventualità che si realizzò di fatto con conseguente danno subito da un lavoratore).</a:t>
            </a:r>
          </a:p>
          <a:p>
            <a:r>
              <a:rPr lang="it-IT" dirty="0"/>
              <a:t>Nella sentenza 32142/11 si è fatto osservare che al Coordinatore per l’Esecuzione del Lavori sono riconosciuti dalla normativa anche </a:t>
            </a:r>
            <a:r>
              <a:rPr lang="it-IT" u="sng" dirty="0"/>
              <a:t>poteri a contenuto impeditivo in situazioni di pericolo grave ed imminente</a:t>
            </a:r>
            <a:r>
              <a:rPr lang="it-IT" dirty="0"/>
              <a:t>.</a:t>
            </a:r>
          </a:p>
          <a:p>
            <a:endParaRPr lang="it-IT" dirty="0"/>
          </a:p>
        </p:txBody>
      </p:sp>
    </p:spTree>
    <p:extLst>
      <p:ext uri="{BB962C8B-B14F-4D97-AF65-F5344CB8AC3E}">
        <p14:creationId xmlns:p14="http://schemas.microsoft.com/office/powerpoint/2010/main" val="21402020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620688"/>
            <a:ext cx="8229600" cy="936104"/>
          </a:xfrm>
        </p:spPr>
        <p:txBody>
          <a:bodyPr>
            <a:normAutofit fontScale="90000"/>
          </a:bodyPr>
          <a:lstStyle/>
          <a:p>
            <a:r>
              <a:rPr lang="it-IT" dirty="0" err="1"/>
              <a:t>Cass</a:t>
            </a:r>
            <a:r>
              <a:rPr lang="it-IT" dirty="0"/>
              <a:t>. Sez. IV 17.8.2011 n. 32142 </a:t>
            </a:r>
            <a:r>
              <a:rPr lang="it-IT" sz="3600" dirty="0" smtClean="0"/>
              <a:t>Il fatto….</a:t>
            </a:r>
            <a:endParaRPr lang="it-IT" sz="3600" dirty="0"/>
          </a:p>
        </p:txBody>
      </p:sp>
      <p:sp>
        <p:nvSpPr>
          <p:cNvPr id="3" name="Segnaposto contenuto 2"/>
          <p:cNvSpPr>
            <a:spLocks noGrp="1"/>
          </p:cNvSpPr>
          <p:nvPr>
            <p:ph idx="1"/>
          </p:nvPr>
        </p:nvSpPr>
        <p:spPr>
          <a:xfrm>
            <a:off x="467544" y="1658144"/>
            <a:ext cx="8229600" cy="5199856"/>
          </a:xfrm>
        </p:spPr>
        <p:txBody>
          <a:bodyPr/>
          <a:lstStyle/>
          <a:p>
            <a:r>
              <a:rPr lang="it-IT" sz="2800" dirty="0"/>
              <a:t>Nel</a:t>
            </a:r>
            <a:r>
              <a:rPr lang="it-IT" dirty="0"/>
              <a:t> fatto giudicato, il CSE fu condannato </a:t>
            </a:r>
            <a:r>
              <a:rPr lang="it-IT" dirty="0" err="1"/>
              <a:t>perchè</a:t>
            </a:r>
            <a:r>
              <a:rPr lang="it-IT" dirty="0"/>
              <a:t>:</a:t>
            </a:r>
          </a:p>
          <a:p>
            <a:pPr lvl="1">
              <a:buFont typeface="Arial"/>
              <a:buChar char="•"/>
            </a:pPr>
            <a:r>
              <a:rPr lang="it-IT" sz="2400" dirty="0"/>
              <a:t>aveva omesso di vigilare sulla corretta applicazione delle prescrizioni del piano di </a:t>
            </a:r>
            <a:r>
              <a:rPr lang="it-IT" sz="2400" dirty="0" smtClean="0"/>
              <a:t>sicurezza (POS) </a:t>
            </a:r>
            <a:r>
              <a:rPr lang="it-IT" sz="2400" dirty="0"/>
              <a:t>redatto dall’impresa esecutrice dei lavori;</a:t>
            </a:r>
          </a:p>
          <a:p>
            <a:pPr lvl="1">
              <a:buFont typeface="Arial"/>
              <a:buChar char="•"/>
            </a:pPr>
            <a:r>
              <a:rPr lang="it-IT" sz="2400" dirty="0"/>
              <a:t>avrebbe dovuto effettuare una più tempestiva ed attenta </a:t>
            </a:r>
            <a:r>
              <a:rPr lang="it-IT" sz="2400" u="sng" dirty="0"/>
              <a:t>opera di vigilanza</a:t>
            </a:r>
            <a:r>
              <a:rPr lang="it-IT" sz="2400" dirty="0"/>
              <a:t> in loco;</a:t>
            </a:r>
          </a:p>
          <a:p>
            <a:pPr lvl="1">
              <a:buFont typeface="Arial"/>
              <a:buChar char="•"/>
            </a:pPr>
            <a:r>
              <a:rPr lang="it-IT" sz="2400" dirty="0"/>
              <a:t>avrebbe dovuto, in occasione delle visite periodiche al cantiere, tenersi attentamente informato circa lo sviluppo delle opere in corso, controllando in ciascuna fase e specialmente per quelle in cui erano stati individuati specifici rischi, la predisposizione in modo adeguato delle necessarie misure di sicurezza</a:t>
            </a:r>
            <a:r>
              <a:rPr lang="it-IT" sz="2400" dirty="0" smtClean="0"/>
              <a:t>.</a:t>
            </a:r>
            <a:endParaRPr lang="it-IT" sz="2400" dirty="0"/>
          </a:p>
        </p:txBody>
      </p:sp>
    </p:spTree>
    <p:extLst>
      <p:ext uri="{BB962C8B-B14F-4D97-AF65-F5344CB8AC3E}">
        <p14:creationId xmlns:p14="http://schemas.microsoft.com/office/powerpoint/2010/main" val="14113541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a:xfrm>
            <a:off x="357188" y="785813"/>
            <a:ext cx="8229600" cy="1000125"/>
          </a:xfrm>
        </p:spPr>
        <p:txBody>
          <a:bodyPr>
            <a:normAutofit fontScale="90000"/>
          </a:bodyPr>
          <a:lstStyle/>
          <a:p>
            <a:pPr algn="ctr" eaLnBrk="1" hangingPunct="1"/>
            <a:r>
              <a:rPr lang="it-IT" smtClean="0"/>
              <a:t>La delega di funzioni del datore di lavoro</a:t>
            </a:r>
          </a:p>
        </p:txBody>
      </p:sp>
      <p:sp>
        <p:nvSpPr>
          <p:cNvPr id="9219" name="Segnaposto contenuto 2"/>
          <p:cNvSpPr>
            <a:spLocks noGrp="1"/>
          </p:cNvSpPr>
          <p:nvPr>
            <p:ph idx="1"/>
          </p:nvPr>
        </p:nvSpPr>
        <p:spPr>
          <a:xfrm>
            <a:off x="428625" y="2000250"/>
            <a:ext cx="8229600" cy="4500563"/>
          </a:xfrm>
        </p:spPr>
        <p:txBody>
          <a:bodyPr/>
          <a:lstStyle/>
          <a:p>
            <a:pPr eaLnBrk="1" hangingPunct="1"/>
            <a:r>
              <a:rPr lang="it-IT" smtClean="0"/>
              <a:t>Precedente elaborazione giurisprudenziale sulla base dell’art. 1 co. 4 ter  d.lgs 626/94</a:t>
            </a:r>
          </a:p>
          <a:p>
            <a:pPr eaLnBrk="1" hangingPunct="1"/>
            <a:r>
              <a:rPr lang="it-IT" smtClean="0"/>
              <a:t>Codificazione nell’art. 16 d.lvo 81/08</a:t>
            </a:r>
          </a:p>
          <a:p>
            <a:pPr eaLnBrk="1" hangingPunct="1"/>
            <a:r>
              <a:rPr lang="it-IT" b="1" smtClean="0"/>
              <a:t>Requisiti</a:t>
            </a:r>
          </a:p>
          <a:p>
            <a:pPr lvl="1" eaLnBrk="1" hangingPunct="1"/>
            <a:r>
              <a:rPr lang="it-IT" smtClean="0"/>
              <a:t>la delega deve risultare da </a:t>
            </a:r>
            <a:r>
              <a:rPr lang="it-IT" u="sng" smtClean="0"/>
              <a:t>atto scritto </a:t>
            </a:r>
            <a:r>
              <a:rPr lang="it-IT" smtClean="0"/>
              <a:t>recante </a:t>
            </a:r>
            <a:r>
              <a:rPr lang="it-IT" u="sng" smtClean="0"/>
              <a:t>data certa</a:t>
            </a:r>
            <a:r>
              <a:rPr lang="it-IT" smtClean="0"/>
              <a:t>;</a:t>
            </a:r>
          </a:p>
          <a:p>
            <a:pPr lvl="1" eaLnBrk="1" hangingPunct="1"/>
            <a:r>
              <a:rPr lang="it-IT" smtClean="0"/>
              <a:t>il delegato deve possedere tutti i </a:t>
            </a:r>
            <a:r>
              <a:rPr lang="it-IT" u="sng" smtClean="0"/>
              <a:t>requisiti di professionalità ed esperienza</a:t>
            </a:r>
            <a:r>
              <a:rPr lang="it-IT" smtClean="0"/>
              <a:t> richiesti dalla specifica natura delle funzioni delegate</a:t>
            </a:r>
            <a:r>
              <a:rPr lang="it-IT" sz="2800" smtClean="0"/>
              <a:t>;</a:t>
            </a:r>
          </a:p>
          <a:p>
            <a:pPr lvl="1" eaLnBrk="1" hangingPunct="1">
              <a:buFont typeface="Wingdings 2" pitchFamily="18" charset="2"/>
              <a:buNone/>
            </a:pPr>
            <a:r>
              <a:rPr lang="it-IT" sz="2800" smtClean="0"/>
              <a:t>								</a:t>
            </a:r>
            <a:r>
              <a:rPr lang="it-IT" smtClean="0"/>
              <a:t>(segue)</a:t>
            </a:r>
          </a:p>
          <a:p>
            <a:pPr lvl="1" eaLnBrk="1" hangingPunct="1"/>
            <a:endParaRPr lang="it-IT"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olo 1"/>
          <p:cNvSpPr>
            <a:spLocks noGrp="1"/>
          </p:cNvSpPr>
          <p:nvPr>
            <p:ph type="title"/>
          </p:nvPr>
        </p:nvSpPr>
        <p:spPr>
          <a:xfrm>
            <a:off x="428625" y="142875"/>
            <a:ext cx="8229600" cy="1143000"/>
          </a:xfrm>
        </p:spPr>
        <p:txBody>
          <a:bodyPr/>
          <a:lstStyle/>
          <a:p>
            <a:pPr algn="ctr" eaLnBrk="1" hangingPunct="1"/>
            <a:r>
              <a:rPr lang="it-IT" smtClean="0"/>
              <a:t>La delega di funzioni</a:t>
            </a:r>
          </a:p>
        </p:txBody>
      </p:sp>
      <p:sp>
        <p:nvSpPr>
          <p:cNvPr id="10242" name="Segnaposto contenuto 2"/>
          <p:cNvSpPr>
            <a:spLocks noGrp="1"/>
          </p:cNvSpPr>
          <p:nvPr>
            <p:ph idx="1"/>
          </p:nvPr>
        </p:nvSpPr>
        <p:spPr>
          <a:xfrm>
            <a:off x="457200" y="1714500"/>
            <a:ext cx="8229600" cy="4786313"/>
          </a:xfrm>
        </p:spPr>
        <p:txBody>
          <a:bodyPr/>
          <a:lstStyle/>
          <a:p>
            <a:pPr lvl="1" eaLnBrk="1" hangingPunct="1">
              <a:buFont typeface="Wingdings 2" pitchFamily="18" charset="2"/>
              <a:buNone/>
            </a:pPr>
            <a:r>
              <a:rPr lang="it-IT" smtClean="0"/>
              <a:t>(segue) Requisiti:</a:t>
            </a:r>
          </a:p>
          <a:p>
            <a:pPr lvl="1" eaLnBrk="1" hangingPunct="1"/>
            <a:r>
              <a:rPr lang="it-IT" smtClean="0"/>
              <a:t>la delega deve attribuire al delegato </a:t>
            </a:r>
            <a:r>
              <a:rPr lang="it-IT" u="sng" smtClean="0"/>
              <a:t>tutti</a:t>
            </a:r>
            <a:r>
              <a:rPr lang="it-IT" smtClean="0"/>
              <a:t> i </a:t>
            </a:r>
            <a:r>
              <a:rPr lang="it-IT" u="sng" smtClean="0"/>
              <a:t>poteri di organizzazione, gestione e controllo</a:t>
            </a:r>
            <a:r>
              <a:rPr lang="it-IT" smtClean="0"/>
              <a:t> richiesti dalla specifica natura delle funzioni delegate; </a:t>
            </a:r>
          </a:p>
          <a:p>
            <a:pPr lvl="1" eaLnBrk="1" hangingPunct="1"/>
            <a:r>
              <a:rPr lang="it-IT" smtClean="0"/>
              <a:t>la delega deve attribuire al delegato </a:t>
            </a:r>
            <a:r>
              <a:rPr lang="it-IT" u="sng" smtClean="0"/>
              <a:t>l'autonomia di spesa</a:t>
            </a:r>
            <a:r>
              <a:rPr lang="it-IT" smtClean="0"/>
              <a:t> necessaria allo svolgimento delle funzioni delegate</a:t>
            </a:r>
            <a:r>
              <a:rPr lang="it-IT" sz="2800" smtClean="0"/>
              <a:t>; </a:t>
            </a:r>
            <a:endParaRPr lang="it-IT" sz="3200" smtClean="0"/>
          </a:p>
          <a:p>
            <a:pPr lvl="1" eaLnBrk="1" hangingPunct="1"/>
            <a:r>
              <a:rPr lang="it-IT" smtClean="0"/>
              <a:t>la delega deve essere </a:t>
            </a:r>
            <a:r>
              <a:rPr lang="it-IT" u="sng" smtClean="0"/>
              <a:t>accettata per iscritto</a:t>
            </a:r>
            <a:r>
              <a:rPr lang="it-IT" smtClean="0"/>
              <a:t> dal delegato; </a:t>
            </a:r>
            <a:endParaRPr lang="it-IT" sz="3000" smtClean="0"/>
          </a:p>
          <a:p>
            <a:pPr lvl="1" eaLnBrk="1" hangingPunct="1"/>
            <a:r>
              <a:rPr lang="it-IT" smtClean="0"/>
              <a:t>alla delega deve essere data adeguata e tempestiva </a:t>
            </a:r>
            <a:r>
              <a:rPr lang="it-IT" u="sng" smtClean="0"/>
              <a:t>pubblicità</a:t>
            </a:r>
            <a:r>
              <a:rPr lang="it-IT" smtClean="0"/>
              <a: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olo 1"/>
          <p:cNvSpPr>
            <a:spLocks noGrp="1"/>
          </p:cNvSpPr>
          <p:nvPr>
            <p:ph type="title"/>
          </p:nvPr>
        </p:nvSpPr>
        <p:spPr>
          <a:xfrm>
            <a:off x="500063" y="142875"/>
            <a:ext cx="8229600" cy="990600"/>
          </a:xfrm>
        </p:spPr>
        <p:txBody>
          <a:bodyPr/>
          <a:lstStyle/>
          <a:p>
            <a:pPr algn="ctr" eaLnBrk="1" hangingPunct="1"/>
            <a:r>
              <a:rPr lang="it-IT" smtClean="0"/>
              <a:t>La delega di funzioni</a:t>
            </a:r>
          </a:p>
        </p:txBody>
      </p:sp>
      <p:sp>
        <p:nvSpPr>
          <p:cNvPr id="11266" name="Segnaposto contenuto 2"/>
          <p:cNvSpPr>
            <a:spLocks noGrp="1"/>
          </p:cNvSpPr>
          <p:nvPr>
            <p:ph idx="1"/>
          </p:nvPr>
        </p:nvSpPr>
        <p:spPr>
          <a:xfrm>
            <a:off x="457200" y="1214438"/>
            <a:ext cx="8229600" cy="5110162"/>
          </a:xfrm>
        </p:spPr>
        <p:txBody>
          <a:bodyPr/>
          <a:lstStyle/>
          <a:p>
            <a:pPr eaLnBrk="1" hangingPunct="1"/>
            <a:r>
              <a:rPr lang="it-IT" smtClean="0"/>
              <a:t>La delega </a:t>
            </a:r>
            <a:r>
              <a:rPr lang="it-IT" u="sng" smtClean="0"/>
              <a:t>non esclude l’obbligo di vigilanza </a:t>
            </a:r>
            <a:r>
              <a:rPr lang="it-IT" smtClean="0"/>
              <a:t>in capo al datore di lavoro delegante sul corretto espletamento delle funzioni trasferite</a:t>
            </a:r>
          </a:p>
          <a:p>
            <a:pPr eaLnBrk="1" hangingPunct="1"/>
            <a:r>
              <a:rPr lang="it-IT" smtClean="0"/>
              <a:t>L’obbligo di vigilanza si considera (</a:t>
            </a:r>
            <a:r>
              <a:rPr lang="it-IT" b="1" u="sng" smtClean="0"/>
              <a:t>sempre</a:t>
            </a:r>
            <a:r>
              <a:rPr lang="it-IT" smtClean="0"/>
              <a:t>) assolto in caso di adozione ed efficace attuazione del </a:t>
            </a:r>
            <a:r>
              <a:rPr lang="it-IT" b="1" smtClean="0"/>
              <a:t> </a:t>
            </a:r>
            <a:r>
              <a:rPr lang="it-IT" b="1" u="sng" smtClean="0"/>
              <a:t>sistema di verifica e controllo</a:t>
            </a:r>
            <a:r>
              <a:rPr lang="it-IT" b="1" smtClean="0"/>
              <a:t> (sul modello organizzativo e gestionale) </a:t>
            </a:r>
            <a:r>
              <a:rPr lang="it-IT" smtClean="0"/>
              <a:t>previsto dall’art. 30 co. 4 (nuova formulazione dell’art. 16 co. 3 d.lvo 81/08)</a:t>
            </a:r>
          </a:p>
          <a:p>
            <a:pPr eaLnBrk="1" hangingPunct="1"/>
            <a:r>
              <a:rPr lang="it-IT" smtClean="0"/>
              <a:t>Possibilità di </a:t>
            </a:r>
            <a:r>
              <a:rPr lang="it-IT" b="1" smtClean="0"/>
              <a:t>sub-delega </a:t>
            </a:r>
            <a:r>
              <a:rPr lang="it-IT" smtClean="0"/>
              <a:t>(art. 16 co. 3 bis): ma solo previa intesa col datore di lavoro e </a:t>
            </a:r>
            <a:r>
              <a:rPr lang="it-IT" u="sng" smtClean="0"/>
              <a:t>solo di specifiche funzioni </a:t>
            </a:r>
            <a:r>
              <a:rPr lang="it-IT" smtClean="0"/>
              <a:t>(e il subdelegante non si spoglia mai dell’obbligo di vigilare sulla sub-delega)</a:t>
            </a:r>
            <a:endParaRPr lang="it-IT" u="sng"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a:xfrm>
            <a:off x="457200" y="142875"/>
            <a:ext cx="8229600" cy="928688"/>
          </a:xfrm>
        </p:spPr>
        <p:txBody>
          <a:bodyPr/>
          <a:lstStyle/>
          <a:p>
            <a:pPr algn="ctr" eaLnBrk="1" hangingPunct="1"/>
            <a:r>
              <a:rPr lang="it-IT" smtClean="0"/>
              <a:t>La delega di funzioni</a:t>
            </a:r>
          </a:p>
        </p:txBody>
      </p:sp>
      <p:sp>
        <p:nvSpPr>
          <p:cNvPr id="3" name="Segnaposto contenuto 2"/>
          <p:cNvSpPr>
            <a:spLocks noGrp="1"/>
          </p:cNvSpPr>
          <p:nvPr>
            <p:ph idx="1"/>
          </p:nvPr>
        </p:nvSpPr>
        <p:spPr>
          <a:xfrm>
            <a:off x="457200" y="1500188"/>
            <a:ext cx="8229600" cy="5143500"/>
          </a:xfrm>
        </p:spPr>
        <p:txBody>
          <a:bodyPr>
            <a:normAutofit/>
          </a:bodyPr>
          <a:lstStyle/>
          <a:p>
            <a:pPr marL="274320" indent="-274320" eaLnBrk="1" fontAlgn="auto" hangingPunct="1">
              <a:spcAft>
                <a:spcPts val="0"/>
              </a:spcAft>
              <a:buClr>
                <a:schemeClr val="accent3"/>
              </a:buClr>
              <a:buFont typeface="Wingdings 2"/>
              <a:buChar char=""/>
              <a:defRPr/>
            </a:pPr>
            <a:r>
              <a:rPr lang="it-IT" u="sng" dirty="0" smtClean="0"/>
              <a:t>Obblighi non delegabili</a:t>
            </a:r>
            <a:r>
              <a:rPr lang="it-IT" dirty="0" smtClean="0"/>
              <a:t> (art. 17):</a:t>
            </a:r>
          </a:p>
          <a:p>
            <a:pPr marL="640080" lvl="1" indent="-246888" eaLnBrk="1" fontAlgn="auto" hangingPunct="1">
              <a:spcAft>
                <a:spcPts val="0"/>
              </a:spcAft>
              <a:buFont typeface="Wingdings 2"/>
              <a:buChar char=""/>
              <a:defRPr/>
            </a:pPr>
            <a:r>
              <a:rPr lang="it-IT" dirty="0" smtClean="0"/>
              <a:t>La valutazione dei rischi e la redazione del DVR</a:t>
            </a:r>
          </a:p>
          <a:p>
            <a:pPr marL="640080" lvl="1" indent="-246888" eaLnBrk="1" fontAlgn="auto" hangingPunct="1">
              <a:spcAft>
                <a:spcPts val="0"/>
              </a:spcAft>
              <a:buFont typeface="Wingdings 2"/>
              <a:buChar char=""/>
              <a:defRPr/>
            </a:pPr>
            <a:r>
              <a:rPr lang="it-IT" dirty="0" smtClean="0"/>
              <a:t>La designazione del responsabile del servizio di prevenzione e protezione dai rischi (RSPP)</a:t>
            </a:r>
          </a:p>
          <a:p>
            <a:pPr marL="274320" indent="-274320" eaLnBrk="1" fontAlgn="auto" hangingPunct="1">
              <a:spcAft>
                <a:spcPts val="0"/>
              </a:spcAft>
              <a:buClr>
                <a:schemeClr val="accent3"/>
              </a:buClr>
              <a:buFont typeface="Wingdings 2"/>
              <a:buChar char=""/>
              <a:defRPr/>
            </a:pPr>
            <a:r>
              <a:rPr lang="it-IT" u="sng" dirty="0" smtClean="0"/>
              <a:t>Obblighi residuali del datore di lavoro</a:t>
            </a:r>
            <a:r>
              <a:rPr lang="it-IT" dirty="0" smtClean="0"/>
              <a:t> anche in presenza del sistema di verifica integrato nel modello organizzativo:</a:t>
            </a:r>
          </a:p>
          <a:p>
            <a:pPr marL="640080" lvl="1" indent="-246888" eaLnBrk="1" fontAlgn="auto" hangingPunct="1">
              <a:spcAft>
                <a:spcPts val="0"/>
              </a:spcAft>
              <a:buFont typeface="Wingdings 2"/>
              <a:buChar char=""/>
              <a:defRPr/>
            </a:pPr>
            <a:r>
              <a:rPr lang="it-IT" dirty="0" smtClean="0"/>
              <a:t>Il modello deve essere </a:t>
            </a:r>
            <a:r>
              <a:rPr lang="it-IT" u="sng" dirty="0" smtClean="0"/>
              <a:t>efficacemente  attuato</a:t>
            </a:r>
            <a:r>
              <a:rPr lang="it-IT" dirty="0" smtClean="0"/>
              <a:t> pena la permanenza degli obblighi in capo al datore di l.</a:t>
            </a:r>
          </a:p>
          <a:p>
            <a:pPr marL="640080" lvl="1" indent="-246888" eaLnBrk="1" fontAlgn="auto" hangingPunct="1">
              <a:spcAft>
                <a:spcPts val="0"/>
              </a:spcAft>
              <a:buFont typeface="Wingdings 2"/>
              <a:buChar char=""/>
              <a:defRPr/>
            </a:pPr>
            <a:r>
              <a:rPr lang="it-IT" dirty="0" smtClean="0"/>
              <a:t>Il modello di verifica deve prevedere proprio anche le deleghe rilasciate nell’azienda e</a:t>
            </a:r>
          </a:p>
          <a:p>
            <a:pPr marL="640080" lvl="1" indent="-246888" eaLnBrk="1" fontAlgn="auto" hangingPunct="1">
              <a:spcAft>
                <a:spcPts val="0"/>
              </a:spcAft>
              <a:buFont typeface="Wingdings 2"/>
              <a:buChar char=""/>
              <a:defRPr/>
            </a:pPr>
            <a:r>
              <a:rPr lang="it-IT" dirty="0" smtClean="0"/>
              <a:t> il datore tempestivamente informato dell’inefficienza del delegato </a:t>
            </a:r>
            <a:r>
              <a:rPr lang="it-IT" u="sng" dirty="0" smtClean="0"/>
              <a:t>deve</a:t>
            </a:r>
            <a:r>
              <a:rPr lang="it-IT" dirty="0" smtClean="0"/>
              <a:t> comunque </a:t>
            </a:r>
            <a:r>
              <a:rPr lang="it-IT" u="sng" dirty="0" smtClean="0"/>
              <a:t>intervenire</a:t>
            </a:r>
          </a:p>
          <a:p>
            <a:pPr marL="640080" lvl="1" indent="-246888" eaLnBrk="1" fontAlgn="auto" hangingPunct="1">
              <a:spcAft>
                <a:spcPts val="0"/>
              </a:spcAft>
              <a:buFont typeface="Wingdings 2"/>
              <a:buChar char=""/>
              <a:defRPr/>
            </a:pPr>
            <a:endParaRPr lang="it-IT" dirty="0" smtClean="0"/>
          </a:p>
          <a:p>
            <a:pPr marL="640080" lvl="1" indent="-246888" eaLnBrk="1" fontAlgn="auto" hangingPunct="1">
              <a:spcAft>
                <a:spcPts val="0"/>
              </a:spcAft>
              <a:buFont typeface="Wingdings 2"/>
              <a:buNone/>
              <a:defRPr/>
            </a:pPr>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395536" y="332656"/>
            <a:ext cx="8229600" cy="1143000"/>
          </a:xfrm>
        </p:spPr>
        <p:txBody>
          <a:bodyPr>
            <a:normAutofit fontScale="90000"/>
          </a:bodyPr>
          <a:lstStyle/>
          <a:p>
            <a:pPr algn="ctr" eaLnBrk="1" fontAlgn="auto" hangingPunct="1">
              <a:spcAft>
                <a:spcPts val="0"/>
              </a:spcAft>
              <a:defRPr/>
            </a:pPr>
            <a:r>
              <a:rPr lang="it-IT" dirty="0" smtClean="0"/>
              <a:t>La sospensione dell’attività di impresa (art. 14)</a:t>
            </a:r>
            <a:endParaRPr lang="it-IT" dirty="0"/>
          </a:p>
        </p:txBody>
      </p:sp>
      <p:sp>
        <p:nvSpPr>
          <p:cNvPr id="3" name="Segnaposto contenuto 2"/>
          <p:cNvSpPr>
            <a:spLocks noGrp="1"/>
          </p:cNvSpPr>
          <p:nvPr>
            <p:ph idx="1"/>
          </p:nvPr>
        </p:nvSpPr>
        <p:spPr>
          <a:xfrm>
            <a:off x="457200" y="1643063"/>
            <a:ext cx="8229600" cy="5214937"/>
          </a:xfrm>
        </p:spPr>
        <p:txBody>
          <a:bodyPr>
            <a:normAutofit/>
          </a:bodyPr>
          <a:lstStyle/>
          <a:p>
            <a:pPr marL="640080" lvl="1" indent="-246888" eaLnBrk="1" fontAlgn="auto" hangingPunct="1">
              <a:spcAft>
                <a:spcPts val="0"/>
              </a:spcAft>
              <a:buFont typeface="Wingdings 2"/>
              <a:buNone/>
              <a:defRPr/>
            </a:pPr>
            <a:r>
              <a:rPr lang="it-IT" sz="2600" dirty="0" smtClean="0"/>
              <a:t>Definizione di “</a:t>
            </a:r>
            <a:r>
              <a:rPr lang="it-IT" sz="2600" b="1" dirty="0" smtClean="0"/>
              <a:t>reiterazione”: </a:t>
            </a:r>
          </a:p>
          <a:p>
            <a:pPr marL="640080" lvl="1" indent="-246888" eaLnBrk="1" fontAlgn="auto" hangingPunct="1">
              <a:spcAft>
                <a:spcPts val="0"/>
              </a:spcAft>
              <a:buFont typeface="Wingdings 2"/>
              <a:buNone/>
              <a:defRPr/>
            </a:pPr>
            <a:r>
              <a:rPr lang="it-IT" sz="2600" b="1" dirty="0" smtClean="0"/>
              <a:t>più violazioni della stessa indole </a:t>
            </a:r>
            <a:r>
              <a:rPr lang="it-IT" sz="2600" dirty="0" smtClean="0"/>
              <a:t>nei 5 anni successivi a</a:t>
            </a:r>
          </a:p>
          <a:p>
            <a:pPr marL="640080" lvl="1" indent="-246888" eaLnBrk="1" fontAlgn="auto" hangingPunct="1">
              <a:spcAft>
                <a:spcPts val="0"/>
              </a:spcAft>
              <a:buClrTx/>
              <a:buFont typeface="Wingdings 2"/>
              <a:buChar char=""/>
              <a:defRPr/>
            </a:pPr>
            <a:r>
              <a:rPr lang="it-IT" sz="2400" dirty="0" smtClean="0"/>
              <a:t> violazione oggetto di </a:t>
            </a:r>
            <a:r>
              <a:rPr lang="it-IT" sz="2400" u="sng" dirty="0" smtClean="0"/>
              <a:t>prescrizione ottemperata</a:t>
            </a:r>
          </a:p>
          <a:p>
            <a:pPr marL="640080" lvl="1" indent="-246888" eaLnBrk="1" fontAlgn="auto" hangingPunct="1">
              <a:spcAft>
                <a:spcPts val="0"/>
              </a:spcAft>
              <a:buClrTx/>
              <a:buFont typeface="Wingdings 2"/>
              <a:buChar char=""/>
              <a:defRPr/>
            </a:pPr>
            <a:r>
              <a:rPr lang="it-IT" sz="2400" dirty="0" smtClean="0"/>
              <a:t>violazione </a:t>
            </a:r>
            <a:r>
              <a:rPr lang="it-IT" sz="2400" u="sng" dirty="0" smtClean="0"/>
              <a:t>accertata con sentenza definitiva</a:t>
            </a:r>
          </a:p>
          <a:p>
            <a:pPr marL="640080" lvl="1" indent="-246888" eaLnBrk="1" fontAlgn="auto" hangingPunct="1">
              <a:spcAft>
                <a:spcPts val="0"/>
              </a:spcAft>
              <a:buFont typeface="Wingdings 2"/>
              <a:buNone/>
              <a:defRPr/>
            </a:pPr>
            <a:r>
              <a:rPr lang="it-IT" sz="2400" u="sng" dirty="0" smtClean="0"/>
              <a:t>Stessa indole riguarda</a:t>
            </a:r>
            <a:r>
              <a:rPr lang="it-IT" sz="2400" dirty="0" smtClean="0"/>
              <a:t> le violazioni delle disposizioni dell</a:t>
            </a:r>
            <a:r>
              <a:rPr lang="it-IT" sz="2400" u="sng" dirty="0" smtClean="0"/>
              <a:t>’Allegato I </a:t>
            </a:r>
            <a:r>
              <a:rPr lang="it-IT" sz="2400" dirty="0" smtClean="0"/>
              <a:t>(e </a:t>
            </a:r>
            <a:r>
              <a:rPr lang="it-IT" sz="2400" u="sng" dirty="0" smtClean="0"/>
              <a:t>solo quelle</a:t>
            </a:r>
            <a:r>
              <a:rPr lang="it-IT" sz="2400" dirty="0" smtClean="0"/>
              <a:t>) (in attesa del decreto attuativo)</a:t>
            </a:r>
          </a:p>
          <a:p>
            <a:pPr marL="640080" lvl="1" indent="-246888" eaLnBrk="1" fontAlgn="auto" hangingPunct="1">
              <a:spcAft>
                <a:spcPts val="0"/>
              </a:spcAft>
              <a:buFont typeface="Wingdings 2"/>
              <a:buNone/>
              <a:defRPr/>
            </a:pPr>
            <a:r>
              <a:rPr lang="it-IT" sz="2400" dirty="0" smtClean="0"/>
              <a:t>Conseguente irrilevanza delle violazioni ancora </a:t>
            </a:r>
            <a:r>
              <a:rPr lang="it-IT" sz="2400" i="1" dirty="0" smtClean="0"/>
              <a:t>sub </a:t>
            </a:r>
            <a:r>
              <a:rPr lang="it-IT" sz="2400" i="1" dirty="0" err="1" smtClean="0"/>
              <a:t>iudice</a:t>
            </a:r>
            <a:r>
              <a:rPr lang="it-IT" sz="2400" dirty="0" smtClean="0"/>
              <a:t> per il divieto di analogia </a:t>
            </a:r>
            <a:r>
              <a:rPr lang="it-IT" sz="2400" i="1" dirty="0" smtClean="0"/>
              <a:t>in </a:t>
            </a:r>
            <a:r>
              <a:rPr lang="it-IT" sz="2400" i="1" dirty="0" err="1" smtClean="0"/>
              <a:t>malam</a:t>
            </a:r>
            <a:r>
              <a:rPr lang="it-IT" sz="2400" i="1" dirty="0" smtClean="0"/>
              <a:t> </a:t>
            </a:r>
            <a:r>
              <a:rPr lang="it-IT" sz="2400" i="1" dirty="0" err="1" smtClean="0"/>
              <a:t>partem</a:t>
            </a:r>
            <a:r>
              <a:rPr lang="it-IT" sz="2400" dirty="0" smtClean="0"/>
              <a:t>: in tali casi il rimedio degli inquirenti è il </a:t>
            </a:r>
            <a:r>
              <a:rPr lang="it-IT" sz="2400" u="sng" dirty="0" smtClean="0"/>
              <a:t>sequestro preventivo</a:t>
            </a:r>
            <a:r>
              <a:rPr lang="it-IT" sz="2400" dirty="0" smtClean="0"/>
              <a:t> per le situazioni gravi di pericolosità.</a:t>
            </a:r>
          </a:p>
          <a:p>
            <a:pPr marL="274320" indent="-274320" eaLnBrk="1" fontAlgn="auto" hangingPunct="1">
              <a:spcAft>
                <a:spcPts val="0"/>
              </a:spcAft>
              <a:buClr>
                <a:schemeClr val="accent3"/>
              </a:buClr>
              <a:buFont typeface="Wingdings 2" pitchFamily="18" charset="2"/>
              <a:buNone/>
              <a:defRPr/>
            </a:pPr>
            <a:endParaRPr lang="it-IT"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eaLnBrk="1" fontAlgn="auto" hangingPunct="1">
              <a:spcAft>
                <a:spcPts val="0"/>
              </a:spcAft>
              <a:defRPr/>
            </a:pPr>
            <a:r>
              <a:rPr lang="it-IT" dirty="0" smtClean="0"/>
              <a:t>La responsabilità amministrativa di società ed enti</a:t>
            </a:r>
            <a:endParaRPr lang="it-IT" dirty="0"/>
          </a:p>
        </p:txBody>
      </p:sp>
      <p:sp>
        <p:nvSpPr>
          <p:cNvPr id="50179" name="Segnaposto contenuto 2"/>
          <p:cNvSpPr>
            <a:spLocks noGrp="1"/>
          </p:cNvSpPr>
          <p:nvPr>
            <p:ph idx="1"/>
          </p:nvPr>
        </p:nvSpPr>
        <p:spPr>
          <a:xfrm>
            <a:off x="457200" y="1772816"/>
            <a:ext cx="8229600" cy="4704184"/>
          </a:xfrm>
        </p:spPr>
        <p:txBody>
          <a:bodyPr/>
          <a:lstStyle/>
          <a:p>
            <a:pPr eaLnBrk="1" hangingPunct="1"/>
            <a:r>
              <a:rPr lang="it-IT" dirty="0" smtClean="0"/>
              <a:t>Prevista dal </a:t>
            </a:r>
            <a:r>
              <a:rPr lang="it-IT" dirty="0" err="1" smtClean="0"/>
              <a:t>d.lvo</a:t>
            </a:r>
            <a:r>
              <a:rPr lang="it-IT" dirty="0" smtClean="0"/>
              <a:t> 231/01</a:t>
            </a:r>
          </a:p>
          <a:p>
            <a:pPr eaLnBrk="1" hangingPunct="1"/>
            <a:r>
              <a:rPr lang="it-IT" dirty="0" smtClean="0"/>
              <a:t>Ambito soggettivo:</a:t>
            </a:r>
          </a:p>
          <a:p>
            <a:pPr lvl="1" eaLnBrk="1" hangingPunct="1"/>
            <a:r>
              <a:rPr lang="it-IT" dirty="0" smtClean="0"/>
              <a:t>Enti con personalità giuridica, società, associazioni anche senza personalità giuridica</a:t>
            </a:r>
          </a:p>
          <a:p>
            <a:pPr lvl="1" eaLnBrk="1" hangingPunct="1"/>
            <a:r>
              <a:rPr lang="it-IT" dirty="0" smtClean="0"/>
              <a:t>Esclusioni per gli Enti Pubblici</a:t>
            </a:r>
          </a:p>
          <a:p>
            <a:pPr lvl="1" eaLnBrk="1" hangingPunct="1">
              <a:buFont typeface="Wingdings 2" pitchFamily="18" charset="2"/>
              <a:buNone/>
            </a:pPr>
            <a:r>
              <a:rPr lang="it-IT" dirty="0" smtClean="0"/>
              <a:t>L’art. 300 </a:t>
            </a:r>
            <a:r>
              <a:rPr lang="it-IT" dirty="0" err="1" smtClean="0"/>
              <a:t>D.lvo</a:t>
            </a:r>
            <a:r>
              <a:rPr lang="it-IT" dirty="0" smtClean="0"/>
              <a:t> 81/08 ha modificato l’art. 25-septies che prevede le sanzioni in caso di omicidio colposo (art. 589 c.p.) o di lesioni gravi o gravissime (art. 590 co. 3 c.p.) con violazione delle norme sulla tutela della salute e sicurezza sul lavoro</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olo 1"/>
          <p:cNvSpPr>
            <a:spLocks noGrp="1"/>
          </p:cNvSpPr>
          <p:nvPr>
            <p:ph type="title"/>
          </p:nvPr>
        </p:nvSpPr>
        <p:spPr/>
        <p:txBody>
          <a:bodyPr>
            <a:normAutofit fontScale="90000"/>
          </a:bodyPr>
          <a:lstStyle/>
          <a:p>
            <a:pPr algn="ctr" eaLnBrk="1" hangingPunct="1"/>
            <a:r>
              <a:rPr lang="it-IT" sz="4000" smtClean="0"/>
              <a:t>Quando c’è responsabilità amministrativa dell’ente (art. 5 d.lvo 231/01)</a:t>
            </a:r>
          </a:p>
        </p:txBody>
      </p:sp>
      <p:sp>
        <p:nvSpPr>
          <p:cNvPr id="3" name="Segnaposto contenuto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it-IT" dirty="0" smtClean="0"/>
              <a:t>Per </a:t>
            </a:r>
            <a:r>
              <a:rPr lang="it-IT" b="1" u="sng" dirty="0" smtClean="0"/>
              <a:t>reati</a:t>
            </a:r>
            <a:r>
              <a:rPr lang="it-IT" dirty="0" smtClean="0"/>
              <a:t> (nel nostro caso 589 e 590 </a:t>
            </a:r>
            <a:r>
              <a:rPr lang="it-IT" dirty="0" err="1" smtClean="0"/>
              <a:t>co</a:t>
            </a:r>
            <a:r>
              <a:rPr lang="it-IT" dirty="0" smtClean="0"/>
              <a:t>. 3 c.p.) commessi </a:t>
            </a:r>
            <a:r>
              <a:rPr lang="it-IT" u="sng" dirty="0" smtClean="0"/>
              <a:t>nell’interesse</a:t>
            </a:r>
            <a:r>
              <a:rPr lang="it-IT" dirty="0" smtClean="0"/>
              <a:t> o a </a:t>
            </a:r>
            <a:r>
              <a:rPr lang="it-IT" u="sng" dirty="0" smtClean="0"/>
              <a:t>vantaggio</a:t>
            </a:r>
            <a:r>
              <a:rPr lang="it-IT" dirty="0" smtClean="0"/>
              <a:t> dell’ente da:</a:t>
            </a:r>
          </a:p>
          <a:p>
            <a:pPr marL="850392" lvl="1" indent="-457200" eaLnBrk="1" fontAlgn="auto" hangingPunct="1">
              <a:spcAft>
                <a:spcPts val="0"/>
              </a:spcAft>
              <a:buClr>
                <a:schemeClr val="tx2"/>
              </a:buClr>
              <a:buFont typeface="+mj-lt"/>
              <a:buAutoNum type="alphaLcParenR"/>
              <a:defRPr/>
            </a:pPr>
            <a:r>
              <a:rPr lang="it-IT" dirty="0" smtClean="0"/>
              <a:t>persone che rivestono funzioni di </a:t>
            </a:r>
            <a:r>
              <a:rPr lang="it-IT" u="sng" dirty="0" smtClean="0"/>
              <a:t>rappresentanza</a:t>
            </a:r>
            <a:r>
              <a:rPr lang="it-IT" dirty="0" smtClean="0"/>
              <a:t>, di </a:t>
            </a:r>
            <a:r>
              <a:rPr lang="it-IT" u="sng" dirty="0" smtClean="0"/>
              <a:t>amministrazione</a:t>
            </a:r>
            <a:r>
              <a:rPr lang="it-IT" dirty="0" smtClean="0"/>
              <a:t> o di </a:t>
            </a:r>
            <a:r>
              <a:rPr lang="it-IT" u="sng" dirty="0" smtClean="0"/>
              <a:t>direzione</a:t>
            </a:r>
            <a:r>
              <a:rPr lang="it-IT" dirty="0" smtClean="0"/>
              <a:t> dell’ente o di una sua unità organizzativa dotata di autonomia finanziaria e funzionale nonché da persone che esercitano, </a:t>
            </a:r>
            <a:r>
              <a:rPr lang="it-IT" u="sng" dirty="0" smtClean="0"/>
              <a:t>anche di fatto</a:t>
            </a:r>
            <a:r>
              <a:rPr lang="it-IT" dirty="0" smtClean="0"/>
              <a:t>, la </a:t>
            </a:r>
            <a:r>
              <a:rPr lang="it-IT" u="sng" dirty="0" smtClean="0"/>
              <a:t>gestione</a:t>
            </a:r>
            <a:r>
              <a:rPr lang="it-IT" dirty="0" smtClean="0"/>
              <a:t> e il </a:t>
            </a:r>
            <a:r>
              <a:rPr lang="it-IT" u="sng" dirty="0" smtClean="0"/>
              <a:t>controllo</a:t>
            </a:r>
            <a:r>
              <a:rPr lang="it-IT" dirty="0" smtClean="0"/>
              <a:t> dello stesso</a:t>
            </a:r>
          </a:p>
          <a:p>
            <a:pPr marL="850392" lvl="1" indent="-457200" eaLnBrk="1" fontAlgn="auto" hangingPunct="1">
              <a:spcAft>
                <a:spcPts val="0"/>
              </a:spcAft>
              <a:buClr>
                <a:schemeClr val="tx2"/>
              </a:buClr>
              <a:buFont typeface="+mj-lt"/>
              <a:buAutoNum type="alphaLcParenR"/>
              <a:defRPr/>
            </a:pPr>
            <a:r>
              <a:rPr lang="it-IT" dirty="0" smtClean="0"/>
              <a:t>persone sottoposte alla direzione o vigilanza dei soggetti precedenti</a:t>
            </a:r>
          </a:p>
          <a:p>
            <a:pPr marL="850392" lvl="1" indent="-457200" eaLnBrk="1" fontAlgn="auto" hangingPunct="1">
              <a:spcAft>
                <a:spcPts val="0"/>
              </a:spcAft>
              <a:buClr>
                <a:schemeClr val="tx2"/>
              </a:buClr>
              <a:buFont typeface="Wingdings 2"/>
              <a:buNone/>
              <a:defRPr/>
            </a:pPr>
            <a:r>
              <a:rPr lang="it-IT" dirty="0" smtClean="0"/>
              <a:t>L’ente non risponde se i soggetti hanno agito nell’interesse esclusivo proprio e di terzi (art. 5 </a:t>
            </a:r>
            <a:r>
              <a:rPr lang="it-IT" dirty="0" err="1" smtClean="0"/>
              <a:t>co</a:t>
            </a:r>
            <a:r>
              <a:rPr lang="it-IT" dirty="0" smtClean="0"/>
              <a:t>. 2)</a:t>
            </a:r>
            <a:endParaRPr lang="it-IT"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olo 1"/>
          <p:cNvSpPr>
            <a:spLocks noGrp="1"/>
          </p:cNvSpPr>
          <p:nvPr>
            <p:ph type="title"/>
          </p:nvPr>
        </p:nvSpPr>
        <p:spPr>
          <a:xfrm>
            <a:off x="395536" y="188640"/>
            <a:ext cx="8229600" cy="928688"/>
          </a:xfrm>
        </p:spPr>
        <p:txBody>
          <a:bodyPr/>
          <a:lstStyle/>
          <a:p>
            <a:pPr algn="ctr" eaLnBrk="1" hangingPunct="1"/>
            <a:r>
              <a:rPr lang="it-IT" dirty="0" smtClean="0"/>
              <a:t>Interesse o vantaggio</a:t>
            </a:r>
          </a:p>
        </p:txBody>
      </p:sp>
      <p:sp>
        <p:nvSpPr>
          <p:cNvPr id="3" name="Segnaposto contenuto 2"/>
          <p:cNvSpPr>
            <a:spLocks noGrp="1"/>
          </p:cNvSpPr>
          <p:nvPr>
            <p:ph idx="1"/>
          </p:nvPr>
        </p:nvSpPr>
        <p:spPr>
          <a:xfrm>
            <a:off x="457200" y="1143000"/>
            <a:ext cx="8229600" cy="5715000"/>
          </a:xfrm>
        </p:spPr>
        <p:txBody>
          <a:bodyPr>
            <a:normAutofit lnSpcReduction="10000"/>
          </a:bodyPr>
          <a:lstStyle/>
          <a:p>
            <a:pPr marL="274320" indent="-274320" eaLnBrk="1" fontAlgn="auto" hangingPunct="1">
              <a:spcAft>
                <a:spcPts val="0"/>
              </a:spcAft>
              <a:buClr>
                <a:schemeClr val="accent3"/>
              </a:buClr>
              <a:buFont typeface="Wingdings 2"/>
              <a:buChar char=""/>
              <a:defRPr/>
            </a:pPr>
            <a:r>
              <a:rPr lang="it-IT" dirty="0" smtClean="0"/>
              <a:t>Problema nel poter configurare un interesse </a:t>
            </a:r>
            <a:r>
              <a:rPr lang="it-IT" b="1" u="sng" dirty="0" smtClean="0"/>
              <a:t>o</a:t>
            </a:r>
            <a:r>
              <a:rPr lang="it-IT" dirty="0" smtClean="0"/>
              <a:t> vantaggio per l’ente a seguito della “commissione” del reato di omicidio colposo o lesioni colpose. Interpretazione estensiva con riferimento alla “condotta” e non all’evento</a:t>
            </a:r>
          </a:p>
          <a:p>
            <a:pPr marL="274320" indent="-274320" eaLnBrk="1" fontAlgn="auto" hangingPunct="1">
              <a:spcAft>
                <a:spcPts val="0"/>
              </a:spcAft>
              <a:buClr>
                <a:schemeClr val="accent3"/>
              </a:buClr>
              <a:buFont typeface="Wingdings 2"/>
              <a:buChar char=""/>
              <a:defRPr/>
            </a:pPr>
            <a:r>
              <a:rPr lang="it-IT" b="1" u="sng" dirty="0" smtClean="0"/>
              <a:t>L’interesse</a:t>
            </a:r>
            <a:r>
              <a:rPr lang="it-IT" dirty="0" smtClean="0"/>
              <a:t> può anche non essere patrimoniale e va verificato </a:t>
            </a:r>
            <a:r>
              <a:rPr lang="it-IT" i="1" dirty="0" smtClean="0"/>
              <a:t>ex ante: </a:t>
            </a:r>
            <a:r>
              <a:rPr lang="it-IT" u="sng" dirty="0" smtClean="0"/>
              <a:t>prova difficile </a:t>
            </a:r>
            <a:r>
              <a:rPr lang="it-IT" dirty="0" smtClean="0"/>
              <a:t>(il reato, o meglio, la condotta criminosa era commessa per favorire in qualche modo l’ente: ad es. la responsabilità è esclusa quando l’agente abbia agito in maniera completamente arbitraria e non collegabile alle finalità dell’impresa).</a:t>
            </a:r>
          </a:p>
          <a:p>
            <a:pPr marL="274320" indent="-274320" eaLnBrk="1" fontAlgn="auto" hangingPunct="1">
              <a:spcAft>
                <a:spcPts val="0"/>
              </a:spcAft>
              <a:buClr>
                <a:schemeClr val="accent3"/>
              </a:buClr>
              <a:buFont typeface="Wingdings 2"/>
              <a:buChar char=""/>
              <a:defRPr/>
            </a:pPr>
            <a:r>
              <a:rPr lang="it-IT" dirty="0" smtClean="0"/>
              <a:t>Il </a:t>
            </a:r>
            <a:r>
              <a:rPr lang="it-IT" b="1" u="sng" dirty="0" smtClean="0"/>
              <a:t>vantaggio</a:t>
            </a:r>
            <a:r>
              <a:rPr lang="it-IT" b="1" dirty="0" smtClean="0"/>
              <a:t>:</a:t>
            </a:r>
            <a:r>
              <a:rPr lang="it-IT" dirty="0" smtClean="0"/>
              <a:t> in pratica è il profitto anche non economico (anche se quasi sempre lo è) valutato </a:t>
            </a:r>
            <a:r>
              <a:rPr lang="it-IT" i="1" dirty="0" smtClean="0"/>
              <a:t>ex post</a:t>
            </a:r>
            <a:r>
              <a:rPr lang="it-IT" dirty="0" smtClean="0"/>
              <a:t>. Più facile da provare ma solo se si rapporta alla </a:t>
            </a:r>
            <a:r>
              <a:rPr lang="it-IT" u="sng" dirty="0" smtClean="0"/>
              <a:t>condotta</a:t>
            </a:r>
            <a:r>
              <a:rPr lang="it-IT" dirty="0" smtClean="0"/>
              <a:t> e non al reato in sé.</a:t>
            </a:r>
          </a:p>
          <a:p>
            <a:pPr marL="274320" indent="-274320" eaLnBrk="1" fontAlgn="auto" hangingPunct="1">
              <a:spcAft>
                <a:spcPts val="0"/>
              </a:spcAft>
              <a:buClr>
                <a:schemeClr val="accent3"/>
              </a:buClr>
              <a:buFont typeface="Wingdings 2"/>
              <a:buChar char=""/>
              <a:defRPr/>
            </a:pPr>
            <a:r>
              <a:rPr lang="it-IT" b="1" dirty="0" smtClean="0"/>
              <a:t>Può esserci interesse senza vantaggio ma non viceversa </a:t>
            </a:r>
            <a:r>
              <a:rPr lang="it-IT" dirty="0" smtClean="0"/>
              <a:t>(stando alla lettera dell’art. 5 </a:t>
            </a:r>
            <a:r>
              <a:rPr lang="it-IT" dirty="0" err="1" smtClean="0"/>
              <a:t>co</a:t>
            </a:r>
            <a:r>
              <a:rPr lang="it-IT" dirty="0" smtClean="0"/>
              <a:t>. 2)</a:t>
            </a:r>
            <a:r>
              <a:rPr lang="it-IT" b="1" dirty="0" smtClean="0"/>
              <a:t>.</a:t>
            </a:r>
            <a:endParaRPr lang="it-IT" b="1"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p:cNvSpPr>
            <a:spLocks noGrp="1"/>
          </p:cNvSpPr>
          <p:nvPr>
            <p:ph type="title"/>
          </p:nvPr>
        </p:nvSpPr>
        <p:spPr>
          <a:xfrm>
            <a:off x="428625" y="214313"/>
            <a:ext cx="8229600" cy="1143000"/>
          </a:xfrm>
        </p:spPr>
        <p:txBody>
          <a:bodyPr>
            <a:normAutofit fontScale="90000"/>
          </a:bodyPr>
          <a:lstStyle/>
          <a:p>
            <a:pPr algn="ctr" eaLnBrk="1" hangingPunct="1"/>
            <a:r>
              <a:rPr lang="it-IT" sz="3600" smtClean="0"/>
              <a:t>Esimente dell’art. 6 co. 1 d.lvo 231/01 (attenuante nel caso dell’art. 12 co. 2 lett. b)</a:t>
            </a:r>
          </a:p>
        </p:txBody>
      </p:sp>
      <p:sp>
        <p:nvSpPr>
          <p:cNvPr id="3" name="Segnaposto contenuto 2"/>
          <p:cNvSpPr>
            <a:spLocks noGrp="1"/>
          </p:cNvSpPr>
          <p:nvPr>
            <p:ph idx="1"/>
          </p:nvPr>
        </p:nvSpPr>
        <p:spPr>
          <a:xfrm>
            <a:off x="457200" y="1428750"/>
            <a:ext cx="8229600" cy="5214938"/>
          </a:xfrm>
        </p:spPr>
        <p:txBody>
          <a:bodyPr>
            <a:normAutofit/>
          </a:bodyPr>
          <a:lstStyle/>
          <a:p>
            <a:pPr marL="274320" indent="-274320" eaLnBrk="1" fontAlgn="auto" hangingPunct="1">
              <a:spcAft>
                <a:spcPts val="0"/>
              </a:spcAft>
              <a:buClr>
                <a:schemeClr val="accent3"/>
              </a:buClr>
              <a:buFont typeface="Wingdings 2"/>
              <a:buChar char=""/>
              <a:defRPr/>
            </a:pPr>
            <a:r>
              <a:rPr lang="it-IT" dirty="0" smtClean="0"/>
              <a:t>L’ente non risponde se prova  (inversione dell’onere)</a:t>
            </a:r>
          </a:p>
          <a:p>
            <a:pPr marL="640080" lvl="1" indent="-246888" eaLnBrk="1" fontAlgn="auto" hangingPunct="1">
              <a:spcAft>
                <a:spcPts val="0"/>
              </a:spcAft>
              <a:buFont typeface="Wingdings 2"/>
              <a:buChar char=""/>
              <a:defRPr/>
            </a:pPr>
            <a:r>
              <a:rPr lang="it-IT" u="sng" dirty="0" smtClean="0"/>
              <a:t>l’attuazione</a:t>
            </a:r>
            <a:r>
              <a:rPr lang="it-IT" dirty="0" smtClean="0"/>
              <a:t>  di </a:t>
            </a:r>
            <a:r>
              <a:rPr lang="it-IT" b="1" u="sng" dirty="0" smtClean="0"/>
              <a:t>modelli di organizzazione e gestione idonei a prevenire i reati</a:t>
            </a:r>
            <a:r>
              <a:rPr lang="it-IT" b="1" dirty="0" smtClean="0"/>
              <a:t> </a:t>
            </a:r>
            <a:r>
              <a:rPr lang="it-IT" dirty="0" smtClean="0"/>
              <a:t>della specie di quelli verificatosi</a:t>
            </a:r>
          </a:p>
          <a:p>
            <a:pPr marL="640080" lvl="1" indent="-246888" eaLnBrk="1" fontAlgn="auto" hangingPunct="1">
              <a:spcAft>
                <a:spcPts val="0"/>
              </a:spcAft>
              <a:buFont typeface="Wingdings 2"/>
              <a:buChar char=""/>
              <a:defRPr/>
            </a:pPr>
            <a:r>
              <a:rPr lang="it-IT" dirty="0" smtClean="0"/>
              <a:t>che la </a:t>
            </a:r>
            <a:r>
              <a:rPr lang="it-IT" u="sng" dirty="0" smtClean="0"/>
              <a:t>vigilanza</a:t>
            </a:r>
            <a:r>
              <a:rPr lang="it-IT" dirty="0" smtClean="0"/>
              <a:t> sul funzionamento del modello era affidata a </a:t>
            </a:r>
            <a:r>
              <a:rPr lang="it-IT" u="sng" dirty="0" smtClean="0"/>
              <a:t>organismo con autonomi poteri </a:t>
            </a:r>
            <a:r>
              <a:rPr lang="it-IT" dirty="0" smtClean="0"/>
              <a:t>di iniziativa e controllo (ma nelle piccole imprese può farlo l’organo dirigente)</a:t>
            </a:r>
          </a:p>
          <a:p>
            <a:pPr marL="640080" lvl="1" indent="-246888" eaLnBrk="1" fontAlgn="auto" hangingPunct="1">
              <a:spcAft>
                <a:spcPts val="0"/>
              </a:spcAft>
              <a:buFont typeface="Wingdings 2"/>
              <a:buChar char=""/>
              <a:defRPr/>
            </a:pPr>
            <a:r>
              <a:rPr lang="it-IT" dirty="0" smtClean="0"/>
              <a:t>che i soggetti hanno agito eludendo fraudolentemente i modelli di organizzazione e gestione</a:t>
            </a:r>
          </a:p>
          <a:p>
            <a:pPr marL="640080" lvl="1" indent="-246888" eaLnBrk="1" fontAlgn="auto" hangingPunct="1">
              <a:spcAft>
                <a:spcPts val="0"/>
              </a:spcAft>
              <a:buFont typeface="Wingdings 2"/>
              <a:buChar char=""/>
              <a:defRPr/>
            </a:pPr>
            <a:r>
              <a:rPr lang="it-IT" dirty="0" smtClean="0"/>
              <a:t>non vi è stata omessa o insufficiente vigilanza dell’organismo di controllo</a:t>
            </a:r>
          </a:p>
          <a:p>
            <a:pPr marL="640080" lvl="1" indent="-246888" eaLnBrk="1" fontAlgn="auto" hangingPunct="1">
              <a:spcAft>
                <a:spcPts val="0"/>
              </a:spcAft>
              <a:buFont typeface="Wingdings 2"/>
              <a:buNone/>
              <a:defRPr/>
            </a:pPr>
            <a:r>
              <a:rPr lang="it-IT" dirty="0" smtClean="0"/>
              <a:t>La pena per l’ente è </a:t>
            </a:r>
            <a:r>
              <a:rPr lang="it-IT" b="1" dirty="0" smtClean="0"/>
              <a:t>attenuata</a:t>
            </a:r>
            <a:r>
              <a:rPr lang="it-IT" dirty="0" smtClean="0"/>
              <a:t> se il modello è attuato prima dell’apertura del dibattimento (art. 12)</a:t>
            </a:r>
            <a:endParaRPr lang="it-IT"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1"/>
          <p:cNvSpPr>
            <a:spLocks noGrp="1"/>
          </p:cNvSpPr>
          <p:nvPr>
            <p:ph type="title"/>
          </p:nvPr>
        </p:nvSpPr>
        <p:spPr>
          <a:xfrm>
            <a:off x="428625" y="0"/>
            <a:ext cx="8229600" cy="928688"/>
          </a:xfrm>
        </p:spPr>
        <p:txBody>
          <a:bodyPr/>
          <a:lstStyle/>
          <a:p>
            <a:pPr algn="ctr" eaLnBrk="1" hangingPunct="1"/>
            <a:r>
              <a:rPr lang="it-IT" sz="4000" smtClean="0"/>
              <a:t>I modelli di organizzazione e gestione</a:t>
            </a:r>
          </a:p>
        </p:txBody>
      </p:sp>
      <p:sp>
        <p:nvSpPr>
          <p:cNvPr id="3" name="Segnaposto contenuto 2"/>
          <p:cNvSpPr>
            <a:spLocks noGrp="1"/>
          </p:cNvSpPr>
          <p:nvPr>
            <p:ph idx="1"/>
          </p:nvPr>
        </p:nvSpPr>
        <p:spPr>
          <a:xfrm>
            <a:off x="457200" y="1214438"/>
            <a:ext cx="8229600" cy="5643562"/>
          </a:xfrm>
        </p:spPr>
        <p:txBody>
          <a:bodyPr>
            <a:normAutofit lnSpcReduction="10000"/>
          </a:bodyPr>
          <a:lstStyle/>
          <a:p>
            <a:pPr marL="274320" indent="-274320" eaLnBrk="1" fontAlgn="auto" hangingPunct="1">
              <a:spcAft>
                <a:spcPts val="0"/>
              </a:spcAft>
              <a:buClr>
                <a:schemeClr val="accent3"/>
              </a:buClr>
              <a:buFont typeface="Wingdings 2"/>
              <a:buChar char=""/>
              <a:defRPr/>
            </a:pPr>
            <a:r>
              <a:rPr lang="it-IT" dirty="0" smtClean="0"/>
              <a:t>Contenuto  è fissato in generale dall’art. 6 </a:t>
            </a:r>
            <a:r>
              <a:rPr lang="it-IT" dirty="0" err="1" smtClean="0"/>
              <a:t>co</a:t>
            </a:r>
            <a:r>
              <a:rPr lang="it-IT" dirty="0" smtClean="0"/>
              <a:t>. 2 </a:t>
            </a:r>
            <a:r>
              <a:rPr lang="it-IT" dirty="0" err="1" smtClean="0"/>
              <a:t>d.lvo</a:t>
            </a:r>
            <a:r>
              <a:rPr lang="it-IT" dirty="0" smtClean="0"/>
              <a:t> 231/01</a:t>
            </a:r>
          </a:p>
          <a:p>
            <a:pPr marL="274320" indent="-274320" eaLnBrk="1" fontAlgn="auto" hangingPunct="1">
              <a:spcAft>
                <a:spcPts val="0"/>
              </a:spcAft>
              <a:buClr>
                <a:schemeClr val="accent3"/>
              </a:buClr>
              <a:buFont typeface="Wingdings 2"/>
              <a:buChar char=""/>
              <a:defRPr/>
            </a:pPr>
            <a:r>
              <a:rPr lang="it-IT" dirty="0" smtClean="0"/>
              <a:t>Nello specifico dei reati commessi con violazione  delle norme sul lavoro il </a:t>
            </a:r>
            <a:r>
              <a:rPr lang="it-IT" u="sng" dirty="0" smtClean="0"/>
              <a:t>contenuto</a:t>
            </a:r>
            <a:r>
              <a:rPr lang="it-IT" dirty="0" smtClean="0"/>
              <a:t> è dettato </a:t>
            </a:r>
            <a:r>
              <a:rPr lang="it-IT" u="sng" dirty="0" smtClean="0"/>
              <a:t>dall’art. 30 </a:t>
            </a:r>
            <a:r>
              <a:rPr lang="it-IT" u="sng" dirty="0" err="1" smtClean="0"/>
              <a:t>co</a:t>
            </a:r>
            <a:r>
              <a:rPr lang="it-IT" u="sng" dirty="0" smtClean="0"/>
              <a:t>. 1 </a:t>
            </a:r>
            <a:r>
              <a:rPr lang="it-IT" u="sng" dirty="0" err="1" smtClean="0"/>
              <a:t>d.lvo</a:t>
            </a:r>
            <a:r>
              <a:rPr lang="it-IT" u="sng" dirty="0" smtClean="0"/>
              <a:t> 81/08</a:t>
            </a:r>
            <a:r>
              <a:rPr lang="it-IT" dirty="0" smtClean="0"/>
              <a:t>: in sostanza deve assicurare un </a:t>
            </a:r>
            <a:r>
              <a:rPr lang="it-IT" b="1" u="sng" dirty="0" smtClean="0"/>
              <a:t>sistema aziendale</a:t>
            </a:r>
            <a:r>
              <a:rPr lang="it-IT" dirty="0" smtClean="0"/>
              <a:t> che consente di adempiere tutti gli obblighi  giuridici di prevenzione infortuni e malattie professionali previsti dal T.U. (attrezzature, impianti, luoghi di lavoro, agenti chimici, fisici e biologici; valutazione dei rischi con adozione delle misure conseguenti; emergenze, primo soccorso, gestione appalti, informazione e formazione lavoratori, vigilanza)</a:t>
            </a:r>
          </a:p>
          <a:p>
            <a:pPr marL="274320" indent="-274320" eaLnBrk="1" fontAlgn="auto" hangingPunct="1">
              <a:spcAft>
                <a:spcPts val="0"/>
              </a:spcAft>
              <a:buClr>
                <a:schemeClr val="accent3"/>
              </a:buClr>
              <a:buFont typeface="Wingdings 2"/>
              <a:buChar char=""/>
              <a:defRPr/>
            </a:pPr>
            <a:r>
              <a:rPr lang="it-IT" dirty="0" smtClean="0"/>
              <a:t>E’ diverso da un semplice documento di valutazione dei rischi (che non prevede, ad es. </a:t>
            </a:r>
            <a:r>
              <a:rPr lang="it-IT" u="sng" dirty="0" smtClean="0"/>
              <a:t>un sistema disciplinare </a:t>
            </a:r>
            <a:r>
              <a:rPr lang="it-IT" dirty="0" smtClean="0"/>
              <a:t>o un </a:t>
            </a:r>
            <a:r>
              <a:rPr lang="it-IT" u="sng" dirty="0" smtClean="0"/>
              <a:t>sistema di verifica</a:t>
            </a:r>
            <a:r>
              <a:rPr lang="it-IT" dirty="0" smtClean="0"/>
              <a:t>)</a:t>
            </a:r>
            <a:endParaRPr lang="it-IT"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625" y="357188"/>
            <a:ext cx="8229600" cy="1143000"/>
          </a:xfrm>
        </p:spPr>
        <p:txBody>
          <a:bodyPr>
            <a:normAutofit fontScale="90000"/>
          </a:bodyPr>
          <a:lstStyle/>
          <a:p>
            <a:pPr algn="ctr" eaLnBrk="1" fontAlgn="auto" hangingPunct="1">
              <a:spcAft>
                <a:spcPts val="0"/>
              </a:spcAft>
              <a:defRPr/>
            </a:pPr>
            <a:r>
              <a:rPr lang="it-IT" dirty="0" smtClean="0"/>
              <a:t>Requisiti del modello di organizzazione e gestione</a:t>
            </a:r>
            <a:endParaRPr lang="it-IT" dirty="0"/>
          </a:p>
        </p:txBody>
      </p:sp>
      <p:sp>
        <p:nvSpPr>
          <p:cNvPr id="3" name="Segnaposto contenuto 2"/>
          <p:cNvSpPr>
            <a:spLocks noGrp="1"/>
          </p:cNvSpPr>
          <p:nvPr>
            <p:ph idx="1"/>
          </p:nvPr>
        </p:nvSpPr>
        <p:spPr>
          <a:xfrm>
            <a:off x="457200" y="1571625"/>
            <a:ext cx="8229600" cy="5143500"/>
          </a:xfrm>
        </p:spPr>
        <p:txBody>
          <a:bodyPr>
            <a:normAutofit/>
          </a:bodyPr>
          <a:lstStyle/>
          <a:p>
            <a:pPr marL="274320" indent="-274320" eaLnBrk="1" fontAlgn="auto" hangingPunct="1">
              <a:spcAft>
                <a:spcPts val="0"/>
              </a:spcAft>
              <a:buClr>
                <a:schemeClr val="accent3"/>
              </a:buClr>
              <a:buFont typeface="Wingdings 2"/>
              <a:buNone/>
              <a:defRPr/>
            </a:pPr>
            <a:r>
              <a:rPr lang="it-IT" dirty="0" smtClean="0"/>
              <a:t>Previsti dall’art. 30 </a:t>
            </a:r>
            <a:r>
              <a:rPr lang="it-IT" dirty="0" err="1" smtClean="0"/>
              <a:t>co</a:t>
            </a:r>
            <a:r>
              <a:rPr lang="it-IT" dirty="0" smtClean="0"/>
              <a:t>. 2, 3 e 4</a:t>
            </a:r>
          </a:p>
          <a:p>
            <a:pPr marL="274320" indent="-274320" eaLnBrk="1" fontAlgn="auto" hangingPunct="1">
              <a:spcAft>
                <a:spcPts val="0"/>
              </a:spcAft>
              <a:buClr>
                <a:schemeClr val="accent3"/>
              </a:buClr>
              <a:buFont typeface="Wingdings 2"/>
              <a:buChar char=""/>
              <a:defRPr/>
            </a:pPr>
            <a:r>
              <a:rPr lang="it-IT" dirty="0" smtClean="0"/>
              <a:t>Co. 2: deve prevedere idonei sistemi di registrazione (</a:t>
            </a:r>
            <a:r>
              <a:rPr lang="it-IT" u="sng" dirty="0" smtClean="0"/>
              <a:t>documentazione</a:t>
            </a:r>
            <a:r>
              <a:rPr lang="it-IT" dirty="0" smtClean="0"/>
              <a:t>) dell’effettuazione delle attività prescritte</a:t>
            </a:r>
          </a:p>
          <a:p>
            <a:pPr marL="274320" indent="-274320" eaLnBrk="1" fontAlgn="auto" hangingPunct="1">
              <a:spcAft>
                <a:spcPts val="0"/>
              </a:spcAft>
              <a:buClr>
                <a:schemeClr val="accent3"/>
              </a:buClr>
              <a:buFont typeface="Wingdings 2"/>
              <a:buChar char=""/>
              <a:defRPr/>
            </a:pPr>
            <a:r>
              <a:rPr lang="it-IT" dirty="0" smtClean="0"/>
              <a:t>Co. 3: deve prevedere un’</a:t>
            </a:r>
            <a:r>
              <a:rPr lang="it-IT" u="sng" dirty="0" smtClean="0"/>
              <a:t>articolazione di funzioni</a:t>
            </a:r>
            <a:r>
              <a:rPr lang="it-IT" dirty="0" smtClean="0"/>
              <a:t> che assicuri le varie competenze tecniche e i poteri necessari per la valutazione e il controllo del rischio + idoneo </a:t>
            </a:r>
            <a:r>
              <a:rPr lang="it-IT" u="sng" dirty="0" smtClean="0"/>
              <a:t>sistema disciplinare</a:t>
            </a:r>
            <a:endParaRPr lang="it-IT" dirty="0" smtClean="0"/>
          </a:p>
          <a:p>
            <a:pPr marL="274320" indent="-274320" eaLnBrk="1" fontAlgn="auto" hangingPunct="1">
              <a:spcAft>
                <a:spcPts val="0"/>
              </a:spcAft>
              <a:buClr>
                <a:schemeClr val="accent3"/>
              </a:buClr>
              <a:buFont typeface="Wingdings 2"/>
              <a:buChar char=""/>
              <a:defRPr/>
            </a:pPr>
            <a:r>
              <a:rPr lang="it-IT" dirty="0" smtClean="0"/>
              <a:t>Co. 4: deve prevedere un </a:t>
            </a:r>
            <a:r>
              <a:rPr lang="it-IT" u="sng" dirty="0" smtClean="0"/>
              <a:t>sistema di controllo </a:t>
            </a:r>
            <a:r>
              <a:rPr lang="it-IT" dirty="0" smtClean="0"/>
              <a:t>sull’attuazione e sul mantenimento nel tempo dell’idoneità delle misure adottate. Necessario il riesame e la modifica del modello in caso di </a:t>
            </a:r>
            <a:r>
              <a:rPr lang="it-IT" u="sng" dirty="0" smtClean="0"/>
              <a:t>violazioni significative</a:t>
            </a:r>
            <a:r>
              <a:rPr lang="it-IT" dirty="0" smtClean="0"/>
              <a:t> alle norme antinfortunistiche </a:t>
            </a:r>
            <a:endParaRPr lang="it-IT"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olo 1"/>
          <p:cNvSpPr>
            <a:spLocks noGrp="1"/>
          </p:cNvSpPr>
          <p:nvPr>
            <p:ph type="title"/>
          </p:nvPr>
        </p:nvSpPr>
        <p:spPr/>
        <p:txBody>
          <a:bodyPr>
            <a:normAutofit fontScale="90000"/>
          </a:bodyPr>
          <a:lstStyle/>
          <a:p>
            <a:pPr algn="ctr" eaLnBrk="1" hangingPunct="1"/>
            <a:r>
              <a:rPr lang="it-IT" sz="3600" smtClean="0"/>
              <a:t>Cosa deve esserci per configurare la responsabilità amministrativa dell’ente (in caso di infortunio o malattia professionale)</a:t>
            </a:r>
          </a:p>
        </p:txBody>
      </p:sp>
      <p:sp>
        <p:nvSpPr>
          <p:cNvPr id="3" name="Segnaposto contenuto 2"/>
          <p:cNvSpPr>
            <a:spLocks noGrp="1"/>
          </p:cNvSpPr>
          <p:nvPr>
            <p:ph idx="1"/>
          </p:nvPr>
        </p:nvSpPr>
        <p:spPr>
          <a:xfrm>
            <a:off x="457200" y="1935163"/>
            <a:ext cx="8229600" cy="4708525"/>
          </a:xfrm>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it-IT" dirty="0" smtClean="0"/>
              <a:t>Se si è nel campo di applicazione (art. 1)</a:t>
            </a:r>
          </a:p>
          <a:p>
            <a:pPr marL="274320" indent="-274320" eaLnBrk="1" fontAlgn="auto" hangingPunct="1">
              <a:spcAft>
                <a:spcPts val="0"/>
              </a:spcAft>
              <a:buClr>
                <a:schemeClr val="accent3"/>
              </a:buClr>
              <a:buFont typeface="Wingdings 2"/>
              <a:buChar char=""/>
              <a:defRPr/>
            </a:pPr>
            <a:r>
              <a:rPr lang="it-IT" dirty="0" smtClean="0"/>
              <a:t>Se c’è violazione di norme di sicurezza del lavoro</a:t>
            </a:r>
          </a:p>
          <a:p>
            <a:pPr marL="274320" indent="-274320" eaLnBrk="1" fontAlgn="auto" hangingPunct="1">
              <a:spcAft>
                <a:spcPts val="0"/>
              </a:spcAft>
              <a:buClr>
                <a:schemeClr val="accent3"/>
              </a:buClr>
              <a:buFont typeface="Wingdings 2"/>
              <a:buChar char=""/>
              <a:defRPr/>
            </a:pPr>
            <a:r>
              <a:rPr lang="it-IT" dirty="0" smtClean="0"/>
              <a:t>Se c’è interesse o vantaggio per l’ente</a:t>
            </a:r>
          </a:p>
          <a:p>
            <a:pPr marL="274320" indent="-274320" eaLnBrk="1" fontAlgn="auto" hangingPunct="1">
              <a:spcAft>
                <a:spcPts val="0"/>
              </a:spcAft>
              <a:buClr>
                <a:schemeClr val="accent3"/>
              </a:buClr>
              <a:buFont typeface="Wingdings 2"/>
              <a:buChar char=""/>
              <a:defRPr/>
            </a:pPr>
            <a:r>
              <a:rPr lang="it-IT" dirty="0" smtClean="0"/>
              <a:t>Se l’agente non ha agito per interesse esclusivo proprio o di altri</a:t>
            </a:r>
          </a:p>
          <a:p>
            <a:pPr marL="274320" indent="-274320" eaLnBrk="1" fontAlgn="auto" hangingPunct="1">
              <a:spcAft>
                <a:spcPts val="0"/>
              </a:spcAft>
              <a:buClr>
                <a:schemeClr val="accent3"/>
              </a:buClr>
              <a:buFont typeface="Wingdings 2"/>
              <a:buChar char=""/>
              <a:defRPr/>
            </a:pPr>
            <a:r>
              <a:rPr lang="it-IT" dirty="0" smtClean="0"/>
              <a:t>Se l’ente non ha adottato il modello organizzativo di cui all’art. 30 (</a:t>
            </a:r>
            <a:r>
              <a:rPr lang="it-IT" u="sng" dirty="0" smtClean="0"/>
              <a:t>o questo non sia efficace</a:t>
            </a:r>
            <a:r>
              <a:rPr lang="it-IT" dirty="0" smtClean="0"/>
              <a:t>: giudizio </a:t>
            </a:r>
            <a:r>
              <a:rPr lang="it-IT" i="1" dirty="0" smtClean="0"/>
              <a:t>ex ante</a:t>
            </a:r>
            <a:r>
              <a:rPr lang="it-IT" dirty="0" smtClean="0"/>
              <a:t>)</a:t>
            </a:r>
          </a:p>
          <a:p>
            <a:pPr marL="274320" indent="-274320" eaLnBrk="1" fontAlgn="auto" hangingPunct="1">
              <a:spcAft>
                <a:spcPts val="0"/>
              </a:spcAft>
              <a:buClr>
                <a:schemeClr val="accent3"/>
              </a:buClr>
              <a:buFont typeface="Wingdings 2"/>
              <a:buChar char=""/>
              <a:defRPr/>
            </a:pPr>
            <a:r>
              <a:rPr lang="it-IT" dirty="0" smtClean="0"/>
              <a:t>Se il soggetto non ha agito fuori dei poteri e delle funzioni</a:t>
            </a:r>
          </a:p>
          <a:p>
            <a:pPr marL="274320" indent="-274320" eaLnBrk="1" fontAlgn="auto" hangingPunct="1">
              <a:spcAft>
                <a:spcPts val="0"/>
              </a:spcAft>
              <a:buClr>
                <a:schemeClr val="accent3"/>
              </a:buClr>
              <a:buFont typeface="Wingdings 2"/>
              <a:buChar char=""/>
              <a:defRPr/>
            </a:pPr>
            <a:r>
              <a:rPr lang="it-IT" dirty="0" smtClean="0"/>
              <a:t>Se l’agente non ha posto in essere un azione completamente arbitraria</a:t>
            </a:r>
          </a:p>
          <a:p>
            <a:pPr marL="274320" indent="-274320" eaLnBrk="1" fontAlgn="auto" hangingPunct="1">
              <a:spcAft>
                <a:spcPts val="0"/>
              </a:spcAft>
              <a:buClr>
                <a:schemeClr val="accent3"/>
              </a:buClr>
              <a:buFont typeface="Wingdings 2"/>
              <a:buChar char=""/>
              <a:defRPr/>
            </a:pPr>
            <a:r>
              <a:rPr lang="it-IT" dirty="0" smtClean="0"/>
              <a:t>Se il modello non ha i requisiti prescritti</a:t>
            </a:r>
          </a:p>
          <a:p>
            <a:pPr marL="274320" indent="-274320" eaLnBrk="1" fontAlgn="auto" hangingPunct="1">
              <a:spcAft>
                <a:spcPts val="0"/>
              </a:spcAft>
              <a:buClr>
                <a:schemeClr val="accent3"/>
              </a:buClr>
              <a:buFont typeface="Wingdings 2"/>
              <a:buChar char=""/>
              <a:defRPr/>
            </a:pPr>
            <a:r>
              <a:rPr lang="it-IT" dirty="0" smtClean="0"/>
              <a:t>Se il modello non è stato efficacemente </a:t>
            </a:r>
            <a:r>
              <a:rPr lang="it-IT" u="sng" dirty="0" smtClean="0"/>
              <a:t>attuato</a:t>
            </a:r>
            <a:r>
              <a:rPr lang="it-IT" dirty="0" smtClean="0"/>
              <a:t> (giudizio </a:t>
            </a:r>
            <a:r>
              <a:rPr lang="it-IT" i="1" dirty="0" smtClean="0"/>
              <a:t>ex post</a:t>
            </a:r>
            <a:r>
              <a:rPr lang="it-IT" dirty="0" smtClean="0"/>
              <a:t>)</a:t>
            </a:r>
            <a:endParaRPr lang="it-IT" u="sng" dirty="0" smtClean="0"/>
          </a:p>
          <a:p>
            <a:pPr marL="274320" indent="-274320" eaLnBrk="1" fontAlgn="auto" hangingPunct="1">
              <a:spcAft>
                <a:spcPts val="0"/>
              </a:spcAft>
              <a:buClr>
                <a:schemeClr val="accent3"/>
              </a:buClr>
              <a:buFont typeface="Wingdings 2"/>
              <a:buChar char=""/>
              <a:defRPr/>
            </a:pPr>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a:xfrm>
            <a:off x="428625" y="857250"/>
            <a:ext cx="8229600" cy="1143000"/>
          </a:xfrm>
        </p:spPr>
        <p:txBody>
          <a:bodyPr>
            <a:normAutofit/>
          </a:bodyPr>
          <a:lstStyle/>
          <a:p>
            <a:pPr algn="ctr" eaLnBrk="1" hangingPunct="1"/>
            <a:r>
              <a:rPr lang="it-IT" sz="3200" dirty="0" smtClean="0"/>
              <a:t>Il nuovo criterio della </a:t>
            </a:r>
            <a:r>
              <a:rPr lang="it-IT" sz="3200" b="1" u="sng" dirty="0" smtClean="0"/>
              <a:t>valutazione unitaria</a:t>
            </a:r>
            <a:r>
              <a:rPr lang="it-IT" sz="3200" dirty="0" smtClean="0"/>
              <a:t> in caso di plurime violazioni degli allegati tecnici</a:t>
            </a:r>
          </a:p>
        </p:txBody>
      </p:sp>
      <p:sp>
        <p:nvSpPr>
          <p:cNvPr id="21507" name="Segnaposto contenuto 2"/>
          <p:cNvSpPr>
            <a:spLocks noGrp="1"/>
          </p:cNvSpPr>
          <p:nvPr>
            <p:ph idx="1"/>
          </p:nvPr>
        </p:nvSpPr>
        <p:spPr>
          <a:xfrm>
            <a:off x="428625" y="2143125"/>
            <a:ext cx="8229600" cy="4429125"/>
          </a:xfrm>
        </p:spPr>
        <p:txBody>
          <a:bodyPr/>
          <a:lstStyle/>
          <a:p>
            <a:pPr eaLnBrk="1" hangingPunct="1"/>
            <a:r>
              <a:rPr lang="it-IT" dirty="0" smtClean="0"/>
              <a:t>Prevista dal decreto correttivo 106/09 per varie disposizioni sanzionatorie (artt. 68, 87, 159, 165, 178: </a:t>
            </a:r>
            <a:r>
              <a:rPr lang="it-IT" i="1" dirty="0" smtClean="0"/>
              <a:t>la violazione di più precetti riconducibili alla categoria omogenea di requisiti di sicurezza relativi ai luoghi di lavoro </a:t>
            </a:r>
            <a:r>
              <a:rPr lang="it-IT" dirty="0" smtClean="0"/>
              <a:t>(es. alcuni punti degli allegati IV, V e XIII) </a:t>
            </a:r>
            <a:r>
              <a:rPr lang="it-IT" i="1" dirty="0" smtClean="0"/>
              <a:t> è </a:t>
            </a:r>
            <a:r>
              <a:rPr lang="it-IT" i="1" u="sng" dirty="0" smtClean="0"/>
              <a:t>considerata una unica violazione</a:t>
            </a:r>
            <a:endParaRPr lang="it-IT" u="sng" dirty="0" smtClean="0"/>
          </a:p>
          <a:p>
            <a:pPr eaLnBrk="1" hangingPunct="1"/>
            <a:r>
              <a:rPr lang="it-IT" dirty="0" smtClean="0"/>
              <a:t>Il problema di individuare la categoria omogenea (prevalente la tesi che il beneficio si applica quando si violino più disposizioni elencate nei </a:t>
            </a:r>
            <a:r>
              <a:rPr lang="it-IT" u="sng" dirty="0" smtClean="0"/>
              <a:t>singoli punti</a:t>
            </a:r>
            <a:r>
              <a:rPr lang="it-IT" dirty="0" smtClean="0"/>
              <a:t> degli allegati)</a:t>
            </a:r>
          </a:p>
          <a:p>
            <a:pPr eaLnBrk="1" hangingPunct="1"/>
            <a:r>
              <a:rPr lang="it-IT" dirty="0" smtClean="0"/>
              <a:t>Ratio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a:xfrm>
            <a:off x="500063" y="928688"/>
            <a:ext cx="8229600" cy="866775"/>
          </a:xfrm>
        </p:spPr>
        <p:txBody>
          <a:bodyPr>
            <a:normAutofit fontScale="90000"/>
          </a:bodyPr>
          <a:lstStyle/>
          <a:p>
            <a:pPr algn="ctr" eaLnBrk="1" hangingPunct="1"/>
            <a:r>
              <a:rPr lang="it-IT" sz="3600" b="1" i="1" dirty="0" smtClean="0"/>
              <a:t>I principi fondamentali per l’attribuzione delle responsabilità nell'ordinamento prevenzionistico alla luce del T.U.  (dunque anche a CSP e CSE)</a:t>
            </a:r>
            <a:endParaRPr lang="it-IT" sz="3600" i="1" dirty="0" smtClean="0"/>
          </a:p>
        </p:txBody>
      </p:sp>
      <p:sp>
        <p:nvSpPr>
          <p:cNvPr id="22531" name="Segnaposto contenuto 2"/>
          <p:cNvSpPr>
            <a:spLocks noGrp="1"/>
          </p:cNvSpPr>
          <p:nvPr>
            <p:ph idx="1"/>
          </p:nvPr>
        </p:nvSpPr>
        <p:spPr>
          <a:xfrm>
            <a:off x="457200" y="2420887"/>
            <a:ext cx="8229600" cy="4008487"/>
          </a:xfrm>
        </p:spPr>
        <p:txBody>
          <a:bodyPr/>
          <a:lstStyle/>
          <a:p>
            <a:pPr eaLnBrk="1" hangingPunct="1"/>
            <a:r>
              <a:rPr lang="it-IT" dirty="0" smtClean="0"/>
              <a:t>principio del </a:t>
            </a:r>
            <a:r>
              <a:rPr lang="it-IT" i="1" dirty="0" err="1" smtClean="0"/>
              <a:t>neminem</a:t>
            </a:r>
            <a:r>
              <a:rPr lang="it-IT" i="1" dirty="0" smtClean="0"/>
              <a:t> </a:t>
            </a:r>
            <a:r>
              <a:rPr lang="it-IT" i="1" dirty="0" err="1" smtClean="0"/>
              <a:t>laedere</a:t>
            </a:r>
            <a:r>
              <a:rPr lang="it-IT" i="1" dirty="0" smtClean="0"/>
              <a:t> </a:t>
            </a:r>
            <a:endParaRPr lang="it-IT" dirty="0" smtClean="0"/>
          </a:p>
          <a:p>
            <a:pPr eaLnBrk="1" hangingPunct="1"/>
            <a:r>
              <a:rPr lang="it-IT" dirty="0" smtClean="0"/>
              <a:t>principio di effettività </a:t>
            </a:r>
          </a:p>
          <a:p>
            <a:pPr eaLnBrk="1" hangingPunct="1"/>
            <a:r>
              <a:rPr lang="it-IT" dirty="0" smtClean="0"/>
              <a:t>principio della sicurezza in sé dell'ambiente di lavoro </a:t>
            </a:r>
          </a:p>
          <a:p>
            <a:pPr eaLnBrk="1" hangingPunct="1"/>
            <a:r>
              <a:rPr lang="it-IT" dirty="0" smtClean="0"/>
              <a:t>principio di protezione oggettiva </a:t>
            </a:r>
          </a:p>
          <a:p>
            <a:pPr eaLnBrk="1" hangingPunct="1"/>
            <a:r>
              <a:rPr lang="it-IT" dirty="0" smtClean="0"/>
              <a:t>principio della MSTF (Massima Sicurezza Tecnologicamente Fattibile) </a:t>
            </a:r>
          </a:p>
          <a:p>
            <a:pPr eaLnBrk="1" hangingPunct="1"/>
            <a:r>
              <a:rPr lang="it-IT" dirty="0" smtClean="0"/>
              <a:t>principio per cui la sicurezza non conosce interruzione temporale e non è sminuita dalla pluralità dei luoghi di lavoro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404664"/>
            <a:ext cx="8229600" cy="1143000"/>
          </a:xfrm>
        </p:spPr>
        <p:txBody>
          <a:bodyPr>
            <a:normAutofit fontScale="90000"/>
          </a:bodyPr>
          <a:lstStyle/>
          <a:p>
            <a:pPr algn="ctr" eaLnBrk="1" fontAlgn="auto" hangingPunct="1">
              <a:spcAft>
                <a:spcPts val="0"/>
              </a:spcAft>
              <a:defRPr/>
            </a:pPr>
            <a:r>
              <a:rPr lang="it-IT" dirty="0" smtClean="0"/>
              <a:t>Il principio del </a:t>
            </a:r>
            <a:r>
              <a:rPr lang="it-IT" i="1" dirty="0" err="1" smtClean="0"/>
              <a:t>neminem</a:t>
            </a:r>
            <a:r>
              <a:rPr lang="it-IT" i="1" dirty="0" smtClean="0"/>
              <a:t> </a:t>
            </a:r>
            <a:r>
              <a:rPr lang="it-IT" i="1" dirty="0" err="1" smtClean="0"/>
              <a:t>laedere</a:t>
            </a:r>
            <a:r>
              <a:rPr lang="it-IT" i="1" dirty="0" smtClean="0"/>
              <a:t> </a:t>
            </a:r>
            <a:r>
              <a:rPr lang="it-IT" dirty="0" smtClean="0"/>
              <a:t>(non nuocere ad alcuno)</a:t>
            </a:r>
            <a:endParaRPr lang="it-IT" i="1" dirty="0"/>
          </a:p>
        </p:txBody>
      </p:sp>
      <p:sp>
        <p:nvSpPr>
          <p:cNvPr id="3" name="Segnaposto contenuto 2"/>
          <p:cNvSpPr>
            <a:spLocks noGrp="1"/>
          </p:cNvSpPr>
          <p:nvPr>
            <p:ph idx="1"/>
          </p:nvPr>
        </p:nvSpPr>
        <p:spPr>
          <a:xfrm>
            <a:off x="500063" y="1857364"/>
            <a:ext cx="8229600" cy="4429156"/>
          </a:xfrm>
        </p:spPr>
        <p:txBody>
          <a:bodyPr>
            <a:normAutofit/>
          </a:bodyPr>
          <a:lstStyle/>
          <a:p>
            <a:pPr marL="274320" indent="-274320" eaLnBrk="1" fontAlgn="auto" hangingPunct="1">
              <a:spcAft>
                <a:spcPts val="0"/>
              </a:spcAft>
              <a:buClr>
                <a:schemeClr val="accent3"/>
              </a:buClr>
              <a:buFont typeface="Wingdings 2"/>
              <a:buChar char=""/>
              <a:defRPr/>
            </a:pPr>
            <a:r>
              <a:rPr lang="it-IT" dirty="0" smtClean="0"/>
              <a:t>Si è responsabili se si nuoce a qualcuno: lesione personale, </a:t>
            </a:r>
            <a:r>
              <a:rPr lang="it-IT" dirty="0" err="1" smtClean="0"/>
              <a:t>omicidio…</a:t>
            </a:r>
            <a:endParaRPr lang="it-IT" dirty="0" smtClean="0"/>
          </a:p>
          <a:p>
            <a:pPr marL="274320" indent="-274320" eaLnBrk="1" fontAlgn="auto" hangingPunct="1">
              <a:spcAft>
                <a:spcPts val="0"/>
              </a:spcAft>
              <a:buClr>
                <a:schemeClr val="accent3"/>
              </a:buClr>
              <a:buFont typeface="Wingdings 2"/>
              <a:buChar char=""/>
              <a:defRPr/>
            </a:pPr>
            <a:r>
              <a:rPr lang="it-IT" dirty="0" smtClean="0"/>
              <a:t>ma occorre almeno la </a:t>
            </a:r>
            <a:r>
              <a:rPr lang="it-IT" b="1" u="sng" dirty="0" smtClean="0"/>
              <a:t>colpa</a:t>
            </a:r>
            <a:r>
              <a:rPr lang="it-IT" dirty="0" smtClean="0"/>
              <a:t> (il più delle volte è colpa omissiva) </a:t>
            </a:r>
          </a:p>
          <a:p>
            <a:pPr marL="274320" indent="-274320" eaLnBrk="1" fontAlgn="auto" hangingPunct="1">
              <a:spcAft>
                <a:spcPts val="0"/>
              </a:spcAft>
              <a:buClr>
                <a:schemeClr val="accent3"/>
              </a:buClr>
              <a:buFont typeface="Wingdings 2"/>
              <a:buChar char=""/>
              <a:defRPr/>
            </a:pPr>
            <a:r>
              <a:rPr lang="it-IT" dirty="0" smtClean="0"/>
              <a:t>Gli </a:t>
            </a:r>
            <a:r>
              <a:rPr lang="it-IT" u="sng" dirty="0" smtClean="0"/>
              <a:t>elementi del reato colposo</a:t>
            </a:r>
            <a:r>
              <a:rPr lang="it-IT" dirty="0" smtClean="0"/>
              <a:t>:</a:t>
            </a:r>
          </a:p>
          <a:p>
            <a:pPr marL="641033" lvl="1" indent="-274320" eaLnBrk="1" fontAlgn="auto" hangingPunct="1">
              <a:spcAft>
                <a:spcPts val="0"/>
              </a:spcAft>
              <a:buClr>
                <a:schemeClr val="accent3"/>
              </a:buClr>
              <a:buFont typeface="Wingdings 2"/>
              <a:buChar char=""/>
              <a:defRPr/>
            </a:pPr>
            <a:r>
              <a:rPr lang="it-IT" dirty="0" smtClean="0"/>
              <a:t> la </a:t>
            </a:r>
            <a:r>
              <a:rPr lang="it-IT" b="1" u="sng" dirty="0" smtClean="0"/>
              <a:t>violazione di un obbligo giuridico</a:t>
            </a:r>
            <a:r>
              <a:rPr lang="it-IT" dirty="0" smtClean="0"/>
              <a:t> in presenza di una </a:t>
            </a:r>
            <a:r>
              <a:rPr lang="it-IT" b="1" u="sng" dirty="0" smtClean="0"/>
              <a:t>posizione di garanzia.</a:t>
            </a:r>
            <a:r>
              <a:rPr lang="it-IT" dirty="0" smtClean="0"/>
              <a:t> </a:t>
            </a:r>
          </a:p>
          <a:p>
            <a:pPr marL="641033" lvl="1" indent="-274320" eaLnBrk="1" fontAlgn="auto" hangingPunct="1">
              <a:spcAft>
                <a:spcPts val="0"/>
              </a:spcAft>
              <a:buClr>
                <a:schemeClr val="accent3"/>
              </a:buClr>
              <a:buFont typeface="Wingdings 2"/>
              <a:buChar char=""/>
              <a:defRPr/>
            </a:pPr>
            <a:r>
              <a:rPr lang="it-IT" dirty="0" smtClean="0"/>
              <a:t>L’evento (infortunio o malattia professionale)</a:t>
            </a:r>
          </a:p>
          <a:p>
            <a:pPr marL="641033" lvl="1" indent="-274320" eaLnBrk="1" fontAlgn="auto" hangingPunct="1">
              <a:spcAft>
                <a:spcPts val="0"/>
              </a:spcAft>
              <a:buClr>
                <a:schemeClr val="accent3"/>
              </a:buClr>
              <a:buFont typeface="Wingdings 2"/>
              <a:buChar char=""/>
              <a:defRPr/>
            </a:pPr>
            <a:r>
              <a:rPr lang="it-IT" dirty="0" smtClean="0"/>
              <a:t>Nesso di causalità tra violazione ed evento.</a:t>
            </a:r>
          </a:p>
          <a:p>
            <a:pPr marL="641033" lvl="1" indent="-274320" eaLnBrk="1" fontAlgn="auto" hangingPunct="1">
              <a:spcAft>
                <a:spcPts val="0"/>
              </a:spcAft>
              <a:buClr>
                <a:schemeClr val="accent3"/>
              </a:buClr>
              <a:buFont typeface="Wingdings 2"/>
              <a:buChar char=""/>
              <a:defRPr/>
            </a:pPr>
            <a:r>
              <a:rPr lang="it-IT" dirty="0" smtClean="0"/>
              <a:t>Prevedibilità ed evitabilità dell’evento (esclusa la responsabilità se c’è </a:t>
            </a:r>
            <a:r>
              <a:rPr lang="it-IT" b="1" u="sng" dirty="0" smtClean="0"/>
              <a:t>caso fortuito)</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iaro">
  <a:themeElements>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o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aro">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4394</TotalTime>
  <Words>5853</Words>
  <Application>Microsoft Office PowerPoint</Application>
  <PresentationFormat>Presentazione su schermo (4:3)</PresentationFormat>
  <Paragraphs>309</Paragraphs>
  <Slides>66</Slides>
  <Notes>1</Notes>
  <HiddenSlides>0</HiddenSlides>
  <MMClips>0</MMClips>
  <ScaleCrop>false</ScaleCrop>
  <HeadingPairs>
    <vt:vector size="4" baseType="variant">
      <vt:variant>
        <vt:lpstr>Tema</vt:lpstr>
      </vt:variant>
      <vt:variant>
        <vt:i4>1</vt:i4>
      </vt:variant>
      <vt:variant>
        <vt:lpstr>Titoli diapositive</vt:lpstr>
      </vt:variant>
      <vt:variant>
        <vt:i4>66</vt:i4>
      </vt:variant>
    </vt:vector>
  </HeadingPairs>
  <TitlesOfParts>
    <vt:vector size="67" baseType="lpstr">
      <vt:lpstr>Chiaro</vt:lpstr>
      <vt:lpstr>Gli elementi delle responsabilità penali  dei CSP e CSE </vt:lpstr>
      <vt:lpstr>Ambito di applicazione del D. Lvo 81/08</vt:lpstr>
      <vt:lpstr>Ambito di intervento</vt:lpstr>
      <vt:lpstr>La portata del decreto correttivo 106/09</vt:lpstr>
      <vt:lpstr>La sospensione dell’attività di impresa (art. 14)</vt:lpstr>
      <vt:lpstr>La sospensione dell’attività di impresa (art. 14)</vt:lpstr>
      <vt:lpstr>Il nuovo criterio della valutazione unitaria in caso di plurime violazioni degli allegati tecnici</vt:lpstr>
      <vt:lpstr>I principi fondamentali per l’attribuzione delle responsabilità nell'ordinamento prevenzionistico alla luce del T.U.  (dunque anche a CSP e CSE)</vt:lpstr>
      <vt:lpstr>Il principio del neminem laedere (non nuocere ad alcuno)</vt:lpstr>
      <vt:lpstr>Il principio del neminem laedere</vt:lpstr>
      <vt:lpstr>Il principio di effettività</vt:lpstr>
      <vt:lpstr>Il principio di effettività</vt:lpstr>
      <vt:lpstr>Il principio della sicurezza in sé dell'ambiente di lavoro</vt:lpstr>
      <vt:lpstr>…segue</vt:lpstr>
      <vt:lpstr>Il principio della sicurezza in sé dell'ambiente di lavoro</vt:lpstr>
      <vt:lpstr>Sicurezza in sé  dell’ambiente di lavoro</vt:lpstr>
      <vt:lpstr>Il principio di protezione oggettiva  </vt:lpstr>
      <vt:lpstr>Il principio della MSTF (Massima Sicurezza Tecnologicamente Fattibile)</vt:lpstr>
      <vt:lpstr>MSTF</vt:lpstr>
      <vt:lpstr>Il principio della non interruzione temporale della sicurezza e irrilevanza della pluralità dei luoghi di lavoro</vt:lpstr>
      <vt:lpstr>Principio della non interruzione temporale</vt:lpstr>
      <vt:lpstr>La responsabilità negli appalti (ad altre imprese o a lavoratori autonomi)</vt:lpstr>
      <vt:lpstr>Le responsabilità nei cantieri</vt:lpstr>
      <vt:lpstr>I soggetti della responsabilità</vt:lpstr>
      <vt:lpstr>Il committente</vt:lpstr>
      <vt:lpstr>Il responsabile dei lavori</vt:lpstr>
      <vt:lpstr>Il responsabile dei lavori</vt:lpstr>
      <vt:lpstr>Esonero di responsabilità per il committente</vt:lpstr>
      <vt:lpstr>Coordinatore per Sicurezza in fase di Progettazione - CSP</vt:lpstr>
      <vt:lpstr>Il Piano di Sicurezza e Coordinamento – art. 100</vt:lpstr>
      <vt:lpstr>Casi pratici… cosa non era stato previsto?</vt:lpstr>
      <vt:lpstr>…la recinzione….</vt:lpstr>
      <vt:lpstr>Cosa non va?...</vt:lpstr>
      <vt:lpstr>Presentazione standard di PowerPoint</vt:lpstr>
      <vt:lpstr>Coordinatore per la Sicurezza in fase di Esecuzione - CSE</vt:lpstr>
      <vt:lpstr>Responsabilità penale del committente  e del R.L.</vt:lpstr>
      <vt:lpstr>Responsabilità penale del committente e del R.L.</vt:lpstr>
      <vt:lpstr>Resp. penale del CSP</vt:lpstr>
      <vt:lpstr>Resp. penale per infortunio sul lavoro art. 590 e 589 c.p.</vt:lpstr>
      <vt:lpstr>Resp. penale del CSP (casistica)</vt:lpstr>
      <vt:lpstr>Resp. penale del CSP (casistica)</vt:lpstr>
      <vt:lpstr>Resp. penale del CSP (casistica)</vt:lpstr>
      <vt:lpstr>Resp. Penale del CSE</vt:lpstr>
      <vt:lpstr>Resp. Penale del CSE</vt:lpstr>
      <vt:lpstr>Resp. Penale del CSE</vt:lpstr>
      <vt:lpstr>Resp. Penale del CSE</vt:lpstr>
      <vt:lpstr>Resp. penale del CSE  (casistica)</vt:lpstr>
      <vt:lpstr>Resp. penale (e civile) del CSE  (casistica)</vt:lpstr>
      <vt:lpstr>Resp. Penale del CSE per omesso coordinamento e controllo</vt:lpstr>
      <vt:lpstr>Resp. Penale del CSE e obbligo di presenza in cantiere</vt:lpstr>
      <vt:lpstr>Rapporto tra responsabilità del coordinatore e di altre figure</vt:lpstr>
      <vt:lpstr>Cass. Pen. sez. IV Sent. N. 17468 del 5 maggio 2011 </vt:lpstr>
      <vt:lpstr>Cass. Pen. sez. IV Sent. N. 17468/2011: i principi</vt:lpstr>
      <vt:lpstr>Cass. Sez. IV 17.8.2011 n. 32142</vt:lpstr>
      <vt:lpstr>Cass. Sez. IV 17.8.2011 n. 32142 Il fatto….</vt:lpstr>
      <vt:lpstr>La delega di funzioni del datore di lavoro</vt:lpstr>
      <vt:lpstr>La delega di funzioni</vt:lpstr>
      <vt:lpstr>La delega di funzioni</vt:lpstr>
      <vt:lpstr>La delega di funzioni</vt:lpstr>
      <vt:lpstr>La responsabilità amministrativa di società ed enti</vt:lpstr>
      <vt:lpstr>Quando c’è responsabilità amministrativa dell’ente (art. 5 d.lvo 231/01)</vt:lpstr>
      <vt:lpstr>Interesse o vantaggio</vt:lpstr>
      <vt:lpstr>Esimente dell’art. 6 co. 1 d.lvo 231/01 (attenuante nel caso dell’art. 12 co. 2 lett. b)</vt:lpstr>
      <vt:lpstr>I modelli di organizzazione e gestione</vt:lpstr>
      <vt:lpstr>Requisiti del modello di organizzazione e gestione</vt:lpstr>
      <vt:lpstr>Cosa deve esserci per configurare la responsabilità amministrativa dell’ente (in caso di infortunio o malattia professionale)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Decreto Legislativo 81/08 alla luce delle modifiche del dl 109/09</dc:title>
  <dc:creator>Luigi</dc:creator>
  <cp:lastModifiedBy>Asus</cp:lastModifiedBy>
  <cp:revision>221</cp:revision>
  <dcterms:created xsi:type="dcterms:W3CDTF">2010-03-05T10:28:47Z</dcterms:created>
  <dcterms:modified xsi:type="dcterms:W3CDTF">2014-03-31T07:12:04Z</dcterms:modified>
</cp:coreProperties>
</file>